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99" r:id="rId6"/>
    <p:sldId id="258" r:id="rId7"/>
    <p:sldId id="261" r:id="rId8"/>
    <p:sldId id="262" r:id="rId9"/>
    <p:sldId id="263" r:id="rId10"/>
    <p:sldId id="300" r:id="rId11"/>
    <p:sldId id="265" r:id="rId12"/>
    <p:sldId id="266" r:id="rId13"/>
    <p:sldId id="267" r:id="rId14"/>
    <p:sldId id="270" r:id="rId15"/>
    <p:sldId id="271" r:id="rId16"/>
    <p:sldId id="274" r:id="rId17"/>
    <p:sldId id="275" r:id="rId18"/>
    <p:sldId id="307" r:id="rId19"/>
    <p:sldId id="301" r:id="rId20"/>
    <p:sldId id="281" r:id="rId21"/>
    <p:sldId id="302" r:id="rId22"/>
    <p:sldId id="309" r:id="rId23"/>
    <p:sldId id="306" r:id="rId24"/>
    <p:sldId id="308" r:id="rId25"/>
    <p:sldId id="304" r:id="rId26"/>
    <p:sldId id="286" r:id="rId27"/>
    <p:sldId id="305" r:id="rId28"/>
    <p:sldId id="297" r:id="rId29"/>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21"/>
    <a:srgbClr val="007377"/>
    <a:srgbClr val="FDFDFD"/>
    <a:srgbClr val="B5BD00"/>
    <a:srgbClr val="54585A"/>
    <a:srgbClr val="FFFFFF"/>
    <a:srgbClr val="969696"/>
    <a:srgbClr val="F4F4F4"/>
    <a:srgbClr val="EEEEEE"/>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9" autoAdjust="0"/>
    <p:restoredTop sz="55878" autoAdjust="0"/>
  </p:normalViewPr>
  <p:slideViewPr>
    <p:cSldViewPr snapToGrid="0" showGuides="1">
      <p:cViewPr varScale="1">
        <p:scale>
          <a:sx n="51" d="100"/>
          <a:sy n="51" d="100"/>
        </p:scale>
        <p:origin x="1392" y="78"/>
      </p:cViewPr>
      <p:guideLst>
        <p:guide orient="horz" pos="2160"/>
        <p:guide pos="3840"/>
      </p:guideLst>
    </p:cSldViewPr>
  </p:slideViewPr>
  <p:outlineViewPr>
    <p:cViewPr>
      <p:scale>
        <a:sx n="33" d="100"/>
        <a:sy n="33" d="100"/>
      </p:scale>
      <p:origin x="0" y="0"/>
    </p:cViewPr>
  </p:outlineViewPr>
  <p:notesTextViewPr>
    <p:cViewPr>
      <p:scale>
        <a:sx n="1" d="1"/>
        <a:sy n="1" d="1"/>
      </p:scale>
      <p:origin x="0" y="-1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5947" y="0"/>
            <a:ext cx="2942220" cy="498215"/>
          </a:xfrm>
          <a:prstGeom prst="rect">
            <a:avLst/>
          </a:prstGeom>
        </p:spPr>
        <p:txBody>
          <a:bodyPr vert="horz" lIns="91440" tIns="45720" rIns="91440" bIns="45720" rtlCol="0"/>
          <a:lstStyle>
            <a:lvl1pPr algn="r">
              <a:defRPr sz="1200"/>
            </a:lvl1pPr>
          </a:lstStyle>
          <a:p>
            <a:fld id="{4C3F5695-03D2-486D-9C1C-C9F0DBD62F17}" type="datetimeFigureOut">
              <a:rPr lang="en-AU" smtClean="0"/>
              <a:t>22/05/2017</a:t>
            </a:fld>
            <a:endParaRPr lang="en-AU"/>
          </a:p>
        </p:txBody>
      </p:sp>
      <p:sp>
        <p:nvSpPr>
          <p:cNvPr id="4" name="Footer Placeholder 3"/>
          <p:cNvSpPr>
            <a:spLocks noGrp="1"/>
          </p:cNvSpPr>
          <p:nvPr>
            <p:ph type="ftr" sz="quarter" idx="2"/>
          </p:nvPr>
        </p:nvSpPr>
        <p:spPr>
          <a:xfrm>
            <a:off x="0" y="9431600"/>
            <a:ext cx="2942220"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5947" y="9431600"/>
            <a:ext cx="2942220" cy="498214"/>
          </a:xfrm>
          <a:prstGeom prst="rect">
            <a:avLst/>
          </a:prstGeom>
        </p:spPr>
        <p:txBody>
          <a:bodyPr vert="horz" lIns="91440" tIns="45720" rIns="91440" bIns="45720" rtlCol="0" anchor="b"/>
          <a:lstStyle>
            <a:lvl1pPr algn="r">
              <a:defRPr sz="1200"/>
            </a:lvl1pPr>
          </a:lstStyle>
          <a:p>
            <a:fld id="{EB62C3DB-5342-404C-8F41-FC0A89E48C28}" type="slidenum">
              <a:rPr lang="en-AU" smtClean="0"/>
              <a:t>‹#›</a:t>
            </a:fld>
            <a:endParaRPr lang="en-AU"/>
          </a:p>
        </p:txBody>
      </p:sp>
    </p:spTree>
    <p:extLst>
      <p:ext uri="{BB962C8B-B14F-4D97-AF65-F5344CB8AC3E}">
        <p14:creationId xmlns:p14="http://schemas.microsoft.com/office/powerpoint/2010/main" val="320328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8215"/>
          </a:xfrm>
          <a:prstGeom prst="rect">
            <a:avLst/>
          </a:prstGeom>
        </p:spPr>
        <p:txBody>
          <a:bodyPr vert="horz" lIns="91440" tIns="45720" rIns="91440" bIns="45720" rtlCol="0"/>
          <a:lstStyle>
            <a:lvl1pPr algn="r">
              <a:defRPr sz="1200"/>
            </a:lvl1pPr>
          </a:lstStyle>
          <a:p>
            <a:fld id="{BDD283BB-D7B5-424A-8107-4D8B88267B06}" type="datetimeFigureOut">
              <a:rPr lang="en-AU" smtClean="0"/>
              <a:t>22/05/2017</a:t>
            </a:fld>
            <a:endParaRPr lang="en-AU"/>
          </a:p>
        </p:txBody>
      </p:sp>
      <p:sp>
        <p:nvSpPr>
          <p:cNvPr id="4" name="Slide Image Placeholder 3"/>
          <p:cNvSpPr>
            <a:spLocks noGrp="1" noRot="1" noChangeAspect="1"/>
          </p:cNvSpPr>
          <p:nvPr>
            <p:ph type="sldImg" idx="2"/>
          </p:nvPr>
        </p:nvSpPr>
        <p:spPr>
          <a:xfrm>
            <a:off x="417513" y="1241425"/>
            <a:ext cx="5954712"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78722"/>
            <a:ext cx="543179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600"/>
            <a:ext cx="2942220"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600"/>
            <a:ext cx="2942220" cy="498214"/>
          </a:xfrm>
          <a:prstGeom prst="rect">
            <a:avLst/>
          </a:prstGeom>
        </p:spPr>
        <p:txBody>
          <a:bodyPr vert="horz" lIns="91440" tIns="45720" rIns="91440" bIns="45720" rtlCol="0" anchor="b"/>
          <a:lstStyle>
            <a:lvl1pPr algn="r">
              <a:defRPr sz="1200"/>
            </a:lvl1pPr>
          </a:lstStyle>
          <a:p>
            <a:fld id="{7E27A927-69E9-42F3-937C-A00C33C1F4BA}" type="slidenum">
              <a:rPr lang="en-AU" smtClean="0"/>
              <a:t>‹#›</a:t>
            </a:fld>
            <a:endParaRPr lang="en-AU"/>
          </a:p>
        </p:txBody>
      </p:sp>
    </p:spTree>
    <p:extLst>
      <p:ext uri="{BB962C8B-B14F-4D97-AF65-F5344CB8AC3E}">
        <p14:creationId xmlns:p14="http://schemas.microsoft.com/office/powerpoint/2010/main" val="378124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sight.vic.edu.au/assessment-in-practice/shared-clarity-about-the-learn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Effective feedback workshop includes information on feedback research and available resources, and includes workshop activities to support reflection and planning. </a:t>
            </a:r>
          </a:p>
          <a:p>
            <a:endParaRPr lang="en-AU" dirty="0" smtClean="0"/>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 workshop is designed to</a:t>
            </a:r>
            <a:r>
              <a:rPr lang="en-AU" sz="1200" kern="1200" dirty="0" smtClean="0">
                <a:solidFill>
                  <a:schemeClr val="tx1"/>
                </a:solidFill>
                <a:effectLst/>
                <a:latin typeface="+mn-lt"/>
                <a:ea typeface="+mn-ea"/>
                <a:cs typeface="+mn-cs"/>
              </a:rPr>
              <a:t> assist teachers and school leaders to reflect on their </a:t>
            </a:r>
            <a:r>
              <a:rPr lang="en-AU" sz="1200" kern="1200" dirty="0" smtClean="0">
                <a:solidFill>
                  <a:schemeClr val="tx1"/>
                </a:solidFill>
                <a:effectLst/>
                <a:latin typeface="+mn-lt"/>
                <a:ea typeface="+mn-ea"/>
                <a:cs typeface="+mn-cs"/>
              </a:rPr>
              <a:t>current practice and to consider </a:t>
            </a:r>
            <a:r>
              <a:rPr lang="en-AU" sz="1200" kern="1200" dirty="0" smtClean="0">
                <a:solidFill>
                  <a:schemeClr val="tx1"/>
                </a:solidFill>
                <a:effectLst/>
                <a:latin typeface="+mn-lt"/>
                <a:ea typeface="+mn-ea"/>
                <a:cs typeface="+mn-cs"/>
              </a:rPr>
              <a:t>feedback practices that </a:t>
            </a:r>
            <a:r>
              <a:rPr lang="en-AU" sz="1200" kern="1200" dirty="0" smtClean="0">
                <a:solidFill>
                  <a:schemeClr val="tx1"/>
                </a:solidFill>
                <a:effectLst/>
                <a:latin typeface="+mn-lt"/>
                <a:ea typeface="+mn-ea"/>
                <a:cs typeface="+mn-cs"/>
              </a:rPr>
              <a:t>are relevant </a:t>
            </a:r>
            <a:r>
              <a:rPr lang="en-AU" sz="1200" kern="1200" dirty="0" smtClean="0">
                <a:solidFill>
                  <a:schemeClr val="tx1"/>
                </a:solidFill>
                <a:effectLst/>
                <a:latin typeface="+mn-lt"/>
                <a:ea typeface="+mn-ea"/>
                <a:cs typeface="+mn-cs"/>
              </a:rPr>
              <a:t>to their context</a:t>
            </a:r>
            <a:r>
              <a:rPr lang="en-AU" sz="1200" kern="1200" baseline="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It is likely, however, that teachers and school leaders will need to access further information about feedback practices and techniques to inform implementation.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 workshop connects to the feedback case studies, feedback strategies, Spotlight, animation and fact sheet. All are available at www.aitsl.edu.au/feedback.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 workshop discussions will assist with completing sections of the feedback Planning overview (Discussed in slide 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You may wish to run the workshop over several sessions, or to just focus on a particular section of the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You may also choose to remove slides that are not relevant to the feedback focus in your context or to add your own slides to cover further issues. </a:t>
            </a: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 estimated time needed to complete the entire workshop is </a:t>
            </a:r>
            <a:r>
              <a:rPr lang="en-AU" sz="1200" kern="1200" baseline="0" dirty="0" smtClean="0">
                <a:solidFill>
                  <a:schemeClr val="tx1"/>
                </a:solidFill>
                <a:effectLst/>
                <a:latin typeface="+mn-lt"/>
                <a:ea typeface="+mn-ea"/>
                <a:cs typeface="+mn-cs"/>
              </a:rPr>
              <a:t>approximately 7 </a:t>
            </a:r>
            <a:r>
              <a:rPr lang="en-AU" sz="1200" kern="1200" baseline="0" dirty="0" smtClean="0">
                <a:solidFill>
                  <a:schemeClr val="tx1"/>
                </a:solidFill>
                <a:effectLst/>
                <a:latin typeface="+mn-lt"/>
                <a:ea typeface="+mn-ea"/>
                <a:cs typeface="+mn-cs"/>
              </a:rPr>
              <a:t>hours </a:t>
            </a:r>
            <a:r>
              <a:rPr lang="en-AU" sz="1200" kern="1200" baseline="0" dirty="0" smtClean="0">
                <a:solidFill>
                  <a:schemeClr val="tx1"/>
                </a:solidFill>
                <a:effectLst/>
                <a:latin typeface="+mn-lt"/>
                <a:ea typeface="+mn-ea"/>
                <a:cs typeface="+mn-cs"/>
              </a:rPr>
              <a:t>(if </a:t>
            </a:r>
            <a:r>
              <a:rPr lang="en-AU" sz="1200" kern="1200" baseline="0" dirty="0" smtClean="0">
                <a:solidFill>
                  <a:schemeClr val="tx1"/>
                </a:solidFill>
                <a:effectLst/>
                <a:latin typeface="+mn-lt"/>
                <a:ea typeface="+mn-ea"/>
                <a:cs typeface="+mn-cs"/>
              </a:rPr>
              <a:t>undertaking all suggested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a:t>
            </a:fld>
            <a:endParaRPr lang="en-AU"/>
          </a:p>
        </p:txBody>
      </p:sp>
    </p:spTree>
    <p:extLst>
      <p:ext uri="{BB962C8B-B14F-4D97-AF65-F5344CB8AC3E}">
        <p14:creationId xmlns:p14="http://schemas.microsoft.com/office/powerpoint/2010/main" val="423335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b="0" dirty="0" smtClean="0"/>
              <a:t>T</a:t>
            </a:r>
            <a:r>
              <a:rPr lang="en-AU" dirty="0" smtClean="0"/>
              <a:t>o support participants</a:t>
            </a:r>
            <a:r>
              <a:rPr lang="en-AU" baseline="0" dirty="0" smtClean="0"/>
              <a:t> to reflect on their </a:t>
            </a:r>
            <a:r>
              <a:rPr lang="en-AU" baseline="0" dirty="0" smtClean="0"/>
              <a:t>current practice and to consider how they might further address the feedback question.</a:t>
            </a:r>
            <a:endParaRPr lang="en-AU" dirty="0" smtClean="0"/>
          </a:p>
          <a:p>
            <a:endParaRPr lang="en-AU" dirty="0" smtClean="0"/>
          </a:p>
          <a:p>
            <a:pPr marL="0" indent="0">
              <a:buFontTx/>
              <a:buNone/>
            </a:pPr>
            <a:r>
              <a:rPr lang="en-AU" b="1" dirty="0" smtClean="0"/>
              <a:t>Facilitator notes:</a:t>
            </a:r>
          </a:p>
          <a:p>
            <a:pPr marL="171450" indent="-171450">
              <a:buFont typeface="Arial" panose="020B0604020202020204" pitchFamily="34" charset="0"/>
              <a:buChar char="•"/>
            </a:pPr>
            <a:r>
              <a:rPr lang="en-AU" baseline="0" dirty="0" smtClean="0"/>
              <a:t>The way these questions are addressed can be adapted to suit the group, e.g. whole or small group discussions, think-pair-share, individual post-it notes, etc... </a:t>
            </a:r>
            <a:endParaRPr lang="en-AU" baseline="0" dirty="0" smtClean="0"/>
          </a:p>
          <a:p>
            <a:pPr marL="171450" indent="-171450">
              <a:buFont typeface="Arial" panose="020B0604020202020204" pitchFamily="34" charset="0"/>
              <a:buChar char="•"/>
            </a:pPr>
            <a:r>
              <a:rPr lang="en-AU" b="0" baseline="0" dirty="0" smtClean="0"/>
              <a:t>If seeking to adapt an existing practice or introduce a new practice staff may need to access and share further information to ensure that they have a comprehensive understanding of what is required. </a:t>
            </a:r>
            <a:endParaRPr lang="en-AU" b="0" baseline="0" dirty="0" smtClean="0"/>
          </a:p>
          <a:p>
            <a:endParaRPr lang="en-AU" b="1" dirty="0" smtClean="0"/>
          </a:p>
          <a:p>
            <a:r>
              <a:rPr lang="en-AU" b="1" dirty="0" smtClean="0"/>
              <a:t>Key points:</a:t>
            </a:r>
          </a:p>
          <a:p>
            <a:r>
              <a:rPr lang="en-AU" dirty="0" smtClean="0"/>
              <a:t>Consider the </a:t>
            </a:r>
            <a:r>
              <a:rPr lang="en-AU" baseline="0" dirty="0" smtClean="0"/>
              <a:t>local context and current practice and discuss what works best for you.</a:t>
            </a:r>
          </a:p>
          <a:p>
            <a:endParaRPr lang="en-AU" dirty="0" smtClean="0"/>
          </a:p>
          <a:p>
            <a:r>
              <a:rPr lang="en-AU" b="1" dirty="0" smtClean="0"/>
              <a:t>Expected outcomes:</a:t>
            </a:r>
          </a:p>
          <a:p>
            <a:pPr marL="0" indent="0">
              <a:buFont typeface="Arial" panose="020B0604020202020204" pitchFamily="34" charset="0"/>
              <a:buNone/>
            </a:pPr>
            <a:r>
              <a:rPr lang="en-AU" dirty="0" smtClean="0"/>
              <a:t>Teachers</a:t>
            </a:r>
            <a:r>
              <a:rPr lang="en-AU" baseline="0" dirty="0" smtClean="0"/>
              <a:t> will: </a:t>
            </a:r>
          </a:p>
          <a:p>
            <a:pPr marL="171450" indent="-171450">
              <a:buFont typeface="Arial" panose="020B0604020202020204" pitchFamily="34" charset="0"/>
              <a:buChar char="•"/>
            </a:pPr>
            <a:r>
              <a:rPr lang="en-AU" baseline="0" dirty="0" smtClean="0"/>
              <a:t>reflect on their practice and on ways to improve</a:t>
            </a:r>
          </a:p>
          <a:p>
            <a:pPr marL="171450" indent="-171450">
              <a:buFont typeface="Arial" panose="020B0604020202020204" pitchFamily="34" charset="0"/>
              <a:buChar char="•"/>
            </a:pPr>
            <a:r>
              <a:rPr lang="en-AU" baseline="0" dirty="0" smtClean="0"/>
              <a:t>become interested in trialling some of the techniques presented in the previous slide, or discussed by the </a:t>
            </a:r>
            <a:r>
              <a:rPr lang="en-AU" baseline="0" dirty="0" smtClean="0"/>
              <a:t>group</a:t>
            </a:r>
          </a:p>
          <a:p>
            <a:pPr marL="171450" indent="-171450">
              <a:buFont typeface="Arial" panose="020B0604020202020204" pitchFamily="34" charset="0"/>
              <a:buChar char="•"/>
            </a:pPr>
            <a:r>
              <a:rPr lang="en-AU" baseline="0" dirty="0" smtClean="0"/>
              <a:t>plan to access and share further information, as required.</a:t>
            </a:r>
            <a:endParaRPr lang="en-AU" baseline="0"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10</a:t>
            </a:fld>
            <a:endParaRPr lang="en-AU"/>
          </a:p>
        </p:txBody>
      </p:sp>
    </p:spTree>
    <p:extLst>
      <p:ext uri="{BB962C8B-B14F-4D97-AF65-F5344CB8AC3E}">
        <p14:creationId xmlns:p14="http://schemas.microsoft.com/office/powerpoint/2010/main" val="40102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present some of the research about this question and to highlight some useful practical techniques.</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a:t>
            </a:r>
            <a:r>
              <a:rPr lang="en-AU" sz="1200" b="1" kern="1200" baseline="0" dirty="0" smtClean="0">
                <a:solidFill>
                  <a:schemeClr val="tx1"/>
                </a:solidFill>
                <a:effectLst/>
                <a:latin typeface="+mn-lt"/>
                <a:ea typeface="+mn-ea"/>
                <a:cs typeface="+mn-cs"/>
              </a:rPr>
              <a:t> notes:</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This slide provides information about the research underpinning this question and practical techniques that teachers might use.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The practical techniques on the slide are explained below, along with several extras.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Sharing the explanations of the practical techniques will assist with the questions on the next slide.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 range of evidence can be used to understand where the student is in their learning including formal and informal assessment data and classroom activities that elicit understanding.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Evidence of student performance supports establishing appropriately challenging learning intentions and success criteria and planning teaching and learning activities appropriate to the learning goals.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Understanding where a student is in their learning and what their next steps in learning are is the basis for providing feedback designed to progress learning.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Teachers can use evidence of student understanding and progress to evaluate the impact of their chosen teaching and learning activities and to adapt if necessary, to meet the needs of their students.</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Practical techniques</a:t>
            </a:r>
          </a:p>
          <a:p>
            <a:pPr marL="171450" lvl="0" indent="-171450">
              <a:buFont typeface="Arial" panose="020B0604020202020204" pitchFamily="34" charset="0"/>
              <a:buChar char="•"/>
            </a:pPr>
            <a:r>
              <a:rPr lang="en-AU" sz="1200" b="0" i="1" kern="1200" dirty="0" smtClean="0">
                <a:solidFill>
                  <a:schemeClr val="tx1"/>
                </a:solidFill>
                <a:effectLst/>
                <a:latin typeface="+mn-lt"/>
                <a:ea typeface="+mn-ea"/>
                <a:cs typeface="+mn-cs"/>
              </a:rPr>
              <a:t>Individual whiteboards</a:t>
            </a:r>
            <a:r>
              <a:rPr lang="en-AU" sz="1200" b="0" i="1" kern="1200" baseline="0" dirty="0" smtClean="0">
                <a:solidFill>
                  <a:schemeClr val="tx1"/>
                </a:solidFill>
                <a:effectLst/>
                <a:latin typeface="+mn-lt"/>
                <a:ea typeface="+mn-ea"/>
                <a:cs typeface="+mn-cs"/>
              </a:rPr>
              <a:t> - </a:t>
            </a:r>
            <a:r>
              <a:rPr lang="en-AU" sz="1200" b="0" i="0" kern="1200" baseline="0" dirty="0" smtClean="0">
                <a:solidFill>
                  <a:schemeClr val="tx1"/>
                </a:solidFill>
                <a:effectLst/>
                <a:latin typeface="+mn-lt"/>
                <a:ea typeface="+mn-ea"/>
                <a:cs typeface="+mn-cs"/>
              </a:rPr>
              <a:t>A</a:t>
            </a:r>
            <a:r>
              <a:rPr lang="en-AU" sz="1200" kern="1200" dirty="0" smtClean="0">
                <a:solidFill>
                  <a:schemeClr val="tx1"/>
                </a:solidFill>
                <a:effectLst/>
                <a:latin typeface="+mn-lt"/>
                <a:ea typeface="+mn-ea"/>
                <a:cs typeface="+mn-cs"/>
              </a:rPr>
              <a:t> quick assessment of student understanding. Teachers ask students questions and students record their answers on individual whiteboards. Students then hold up their whiteboards, providing the teacher with information regarding individual</a:t>
            </a:r>
            <a:r>
              <a:rPr lang="en-AU" sz="1200" kern="1200" baseline="0" dirty="0" smtClean="0">
                <a:solidFill>
                  <a:schemeClr val="tx1"/>
                </a:solidFill>
                <a:effectLst/>
                <a:latin typeface="+mn-lt"/>
                <a:ea typeface="+mn-ea"/>
                <a:cs typeface="+mn-cs"/>
              </a:rPr>
              <a:t> and whole class </a:t>
            </a:r>
            <a:r>
              <a:rPr lang="en-AU" sz="1200" kern="1200" dirty="0" smtClean="0">
                <a:solidFill>
                  <a:schemeClr val="tx1"/>
                </a:solidFill>
                <a:effectLst/>
                <a:latin typeface="+mn-lt"/>
                <a:ea typeface="+mn-ea"/>
                <a:cs typeface="+mn-cs"/>
              </a:rPr>
              <a:t>understanding. In addition, students can be asked to answer questions on their whiteboard,</a:t>
            </a:r>
            <a:r>
              <a:rPr lang="en-AU" sz="1200" kern="1200" baseline="0" dirty="0" smtClean="0">
                <a:solidFill>
                  <a:schemeClr val="tx1"/>
                </a:solidFill>
                <a:effectLst/>
                <a:latin typeface="+mn-lt"/>
                <a:ea typeface="+mn-ea"/>
                <a:cs typeface="+mn-cs"/>
              </a:rPr>
              <a:t> with the teacher moving through the class observing their approach and answers. </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dirty="0" smtClean="0">
                <a:solidFill>
                  <a:schemeClr val="tx1"/>
                </a:solidFill>
                <a:effectLst/>
                <a:latin typeface="+mn-lt"/>
                <a:ea typeface="+mn-ea"/>
                <a:cs typeface="+mn-cs"/>
              </a:rPr>
              <a:t>Exit slips</a:t>
            </a:r>
            <a:r>
              <a:rPr lang="en-AU" sz="1200" b="0" i="1"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At the conclusion of a lesson students are asked to write down a comment about their learning, often on a sticky note. Students can be asked to comment on what they found difficult, what they would like more information about or what they have learnt in the lesson. The information can then be used by the teacher to plan further lessons and to gauge when students are ready to move to the next stage of learning. See feedback case study </a:t>
            </a:r>
            <a:r>
              <a:rPr lang="en-AU" sz="1200" i="1" kern="1200" dirty="0" smtClean="0">
                <a:solidFill>
                  <a:schemeClr val="tx1"/>
                </a:solidFill>
                <a:effectLst/>
                <a:latin typeface="+mn-lt"/>
                <a:ea typeface="+mn-ea"/>
                <a:cs typeface="+mn-cs"/>
              </a:rPr>
              <a:t>Building a whole school approach </a:t>
            </a:r>
            <a:r>
              <a:rPr lang="en-AU" sz="1200" i="0" kern="1200" dirty="0" smtClean="0">
                <a:solidFill>
                  <a:schemeClr val="tx1"/>
                </a:solidFill>
                <a:effectLst/>
                <a:latin typeface="+mn-lt"/>
                <a:ea typeface="+mn-ea"/>
                <a:cs typeface="+mn-cs"/>
              </a:rPr>
              <a:t>from</a:t>
            </a:r>
            <a:r>
              <a:rPr lang="en-AU" sz="1200" kern="1200" dirty="0" smtClean="0">
                <a:solidFill>
                  <a:schemeClr val="tx1"/>
                </a:solidFill>
                <a:effectLst/>
                <a:latin typeface="+mn-lt"/>
                <a:ea typeface="+mn-ea"/>
                <a:cs typeface="+mn-cs"/>
              </a:rPr>
              <a:t> Woonona Public School (06:42 – 07:28)</a:t>
            </a:r>
          </a:p>
          <a:p>
            <a:pPr marL="171450" lvl="0" indent="-171450">
              <a:buFont typeface="Arial" panose="020B0604020202020204" pitchFamily="34" charset="0"/>
              <a:buChar char="•"/>
            </a:pPr>
            <a:r>
              <a:rPr lang="en-AU" sz="1200" b="0" i="1" kern="1200" dirty="0" smtClean="0">
                <a:solidFill>
                  <a:schemeClr val="tx1"/>
                </a:solidFill>
                <a:effectLst/>
                <a:latin typeface="+mn-lt"/>
                <a:ea typeface="+mn-ea"/>
                <a:cs typeface="+mn-cs"/>
              </a:rPr>
              <a:t>Data walls</a:t>
            </a:r>
            <a:r>
              <a:rPr lang="en-AU" sz="1200" b="0" i="1"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A display of students’ progress in the classroom. Teachers share students’ learning goals, and their progress towards their goals on a wall, so that it is visible to students and the teacher. See feedback</a:t>
            </a:r>
            <a:r>
              <a:rPr lang="en-AU" sz="1200" kern="1200" baseline="0" dirty="0" smtClean="0">
                <a:solidFill>
                  <a:schemeClr val="tx1"/>
                </a:solidFill>
                <a:effectLst/>
                <a:latin typeface="+mn-lt"/>
                <a:ea typeface="+mn-ea"/>
                <a:cs typeface="+mn-cs"/>
              </a:rPr>
              <a:t> case studies -</a:t>
            </a:r>
            <a:r>
              <a:rPr lang="en-AU" sz="1200" i="1" baseline="0" dirty="0" smtClean="0"/>
              <a:t> Next steps in learning </a:t>
            </a:r>
            <a:r>
              <a:rPr lang="en-AU" sz="1200" baseline="0" dirty="0" smtClean="0"/>
              <a:t>- Eastbourne Primary School and </a:t>
            </a:r>
            <a:r>
              <a:rPr lang="en-AU" sz="1200" i="1" kern="1200" dirty="0" smtClean="0">
                <a:solidFill>
                  <a:schemeClr val="tx1"/>
                </a:solidFill>
                <a:effectLst/>
                <a:latin typeface="+mn-lt"/>
                <a:ea typeface="+mn-ea"/>
                <a:cs typeface="+mn-cs"/>
              </a:rPr>
              <a:t>Workshop lesson structure and feedback </a:t>
            </a:r>
            <a:r>
              <a:rPr lang="en-AU" sz="1200" i="0" kern="1200" dirty="0" smtClean="0">
                <a:solidFill>
                  <a:schemeClr val="tx1"/>
                </a:solidFill>
                <a:effectLst/>
                <a:latin typeface="+mn-lt"/>
                <a:ea typeface="+mn-ea"/>
                <a:cs typeface="+mn-cs"/>
              </a:rPr>
              <a:t>from</a:t>
            </a:r>
            <a:r>
              <a:rPr lang="en-AU" sz="1200" kern="1200" dirty="0" smtClean="0">
                <a:solidFill>
                  <a:schemeClr val="tx1"/>
                </a:solidFill>
                <a:effectLst/>
                <a:latin typeface="+mn-lt"/>
                <a:ea typeface="+mn-ea"/>
                <a:cs typeface="+mn-cs"/>
              </a:rPr>
              <a:t> Woori Yallock Primary School. </a:t>
            </a:r>
          </a:p>
          <a:p>
            <a:pPr marL="171450" lvl="0" indent="-171450">
              <a:buFont typeface="Arial" panose="020B0604020202020204" pitchFamily="34" charset="0"/>
              <a:buChar char="•"/>
            </a:pPr>
            <a:r>
              <a:rPr lang="en-AU" sz="1200" b="0" i="1" kern="1200" dirty="0" smtClean="0">
                <a:solidFill>
                  <a:schemeClr val="tx1"/>
                </a:solidFill>
                <a:effectLst/>
                <a:latin typeface="+mn-lt"/>
                <a:ea typeface="+mn-ea"/>
                <a:cs typeface="+mn-cs"/>
              </a:rPr>
              <a:t>Red, green, amber cups</a:t>
            </a:r>
            <a:r>
              <a:rPr lang="en-AU" sz="1200" b="0" i="1" kern="1200" baseline="0" dirty="0" smtClean="0">
                <a:solidFill>
                  <a:schemeClr val="tx1"/>
                </a:solidFill>
                <a:effectLst/>
                <a:latin typeface="+mn-lt"/>
                <a:ea typeface="+mn-ea"/>
                <a:cs typeface="+mn-cs"/>
              </a:rPr>
              <a:t> - </a:t>
            </a:r>
            <a:r>
              <a:rPr lang="en-AU" sz="1200" b="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Students use coloured cups to indicate their level of understanding. They place a red cup on their table to indicate that they are struggling to understand the </a:t>
            </a:r>
            <a:r>
              <a:rPr lang="en-AU" sz="1200" kern="1200" dirty="0" smtClean="0">
                <a:solidFill>
                  <a:schemeClr val="tx1"/>
                </a:solidFill>
                <a:effectLst/>
                <a:latin typeface="+mn-lt"/>
                <a:ea typeface="+mn-ea"/>
                <a:cs typeface="+mn-cs"/>
              </a:rPr>
              <a:t>work and </a:t>
            </a:r>
            <a:r>
              <a:rPr lang="en-AU" sz="1200" kern="1200" dirty="0" smtClean="0">
                <a:solidFill>
                  <a:schemeClr val="tx1"/>
                </a:solidFill>
                <a:effectLst/>
                <a:latin typeface="+mn-lt"/>
                <a:ea typeface="+mn-ea"/>
                <a:cs typeface="+mn-cs"/>
              </a:rPr>
              <a:t>that they need </a:t>
            </a:r>
            <a:r>
              <a:rPr lang="en-AU" sz="1200" kern="1200" dirty="0" smtClean="0">
                <a:solidFill>
                  <a:schemeClr val="tx1"/>
                </a:solidFill>
                <a:effectLst/>
                <a:latin typeface="+mn-lt"/>
                <a:ea typeface="+mn-ea"/>
                <a:cs typeface="+mn-cs"/>
              </a:rPr>
              <a:t>help. </a:t>
            </a:r>
            <a:r>
              <a:rPr lang="en-AU" sz="1200" kern="1200" dirty="0" smtClean="0">
                <a:solidFill>
                  <a:schemeClr val="tx1"/>
                </a:solidFill>
                <a:effectLst/>
                <a:latin typeface="+mn-lt"/>
                <a:ea typeface="+mn-ea"/>
                <a:cs typeface="+mn-cs"/>
              </a:rPr>
              <a:t>The amber cup signals that help is needed, however it’s not urgent. The green cup shows they understand and do not need assistance. </a:t>
            </a:r>
          </a:p>
          <a:p>
            <a:pPr marL="171450" lvl="0" indent="-171450">
              <a:buFont typeface="Arial" panose="020B0604020202020204" pitchFamily="34" charset="0"/>
              <a:buChar char="•"/>
            </a:pPr>
            <a:r>
              <a:rPr lang="en-AU" sz="1200" b="0" i="1" kern="1200" dirty="0" smtClean="0">
                <a:solidFill>
                  <a:schemeClr val="tx1"/>
                </a:solidFill>
                <a:effectLst/>
                <a:latin typeface="+mn-lt"/>
                <a:ea typeface="+mn-ea"/>
                <a:cs typeface="+mn-cs"/>
              </a:rPr>
              <a:t>Thumbs up or down</a:t>
            </a:r>
            <a:r>
              <a:rPr lang="en-AU" sz="1200" b="0" i="1"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Students indicate whether they understand the instructions or </a:t>
            </a:r>
            <a:r>
              <a:rPr lang="en-AU" sz="1200" kern="1200" dirty="0" smtClean="0">
                <a:solidFill>
                  <a:schemeClr val="tx1"/>
                </a:solidFill>
                <a:effectLst/>
                <a:latin typeface="+mn-lt"/>
                <a:ea typeface="+mn-ea"/>
                <a:cs typeface="+mn-cs"/>
              </a:rPr>
              <a:t>concepts </a:t>
            </a:r>
            <a:r>
              <a:rPr lang="en-AU" sz="1200" kern="1200" dirty="0" smtClean="0">
                <a:solidFill>
                  <a:schemeClr val="tx1"/>
                </a:solidFill>
                <a:effectLst/>
                <a:latin typeface="+mn-lt"/>
                <a:ea typeface="+mn-ea"/>
                <a:cs typeface="+mn-cs"/>
              </a:rPr>
              <a:t>by holding thumbs up if they do, and thumbs down if not. Students can angle their thumbs to show different degrees of understanding.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Black</a:t>
            </a:r>
            <a:r>
              <a:rPr lang="en-AU" sz="1200" kern="1200" dirty="0" smtClean="0">
                <a:solidFill>
                  <a:schemeClr val="tx1"/>
                </a:solidFill>
                <a:effectLst/>
                <a:latin typeface="+mn-lt"/>
                <a:ea typeface="+mn-ea"/>
                <a:cs typeface="+mn-cs"/>
              </a:rPr>
              <a:t>, P, &amp; </a:t>
            </a: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‘Inside the black box: Raising standards through</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classroom assessment’, </a:t>
            </a:r>
            <a:r>
              <a:rPr lang="en-AU" sz="1200" i="1" kern="1200" dirty="0" smtClean="0">
                <a:solidFill>
                  <a:schemeClr val="tx1"/>
                </a:solidFill>
                <a:effectLst/>
                <a:latin typeface="+mn-lt"/>
                <a:ea typeface="+mn-ea"/>
                <a:cs typeface="+mn-cs"/>
              </a:rPr>
              <a:t>Phi Delta </a:t>
            </a:r>
            <a:r>
              <a:rPr lang="en-AU" sz="1200" i="1" kern="1200" dirty="0" err="1" smtClean="0">
                <a:solidFill>
                  <a:schemeClr val="tx1"/>
                </a:solidFill>
                <a:effectLst/>
                <a:latin typeface="+mn-lt"/>
                <a:ea typeface="+mn-ea"/>
                <a:cs typeface="+mn-cs"/>
              </a:rPr>
              <a:t>Kappan</a:t>
            </a:r>
            <a:r>
              <a:rPr lang="en-AU" sz="1200" kern="1200" dirty="0" smtClean="0">
                <a:solidFill>
                  <a:schemeClr val="tx1"/>
                </a:solidFill>
                <a:effectLst/>
                <a:latin typeface="+mn-lt"/>
                <a:ea typeface="+mn-ea"/>
                <a:cs typeface="+mn-cs"/>
              </a:rPr>
              <a:t>, vol. 92, no. 1, pp 81-90.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Hattie, J &amp; Timperley, H, 2007, ‘The Power of Feedback’, </a:t>
            </a:r>
            <a:r>
              <a:rPr lang="en-AU" sz="1200" i="1" kern="1200" dirty="0" smtClean="0">
                <a:solidFill>
                  <a:schemeClr val="tx1"/>
                </a:solidFill>
                <a:effectLst/>
                <a:latin typeface="+mn-lt"/>
                <a:ea typeface="+mn-ea"/>
                <a:cs typeface="+mn-cs"/>
              </a:rPr>
              <a:t>Review of educational</a:t>
            </a:r>
            <a:r>
              <a:rPr lang="en-AU" sz="1200" i="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Research </a:t>
            </a:r>
            <a:r>
              <a:rPr lang="en-AU" sz="1200" kern="1200" dirty="0" smtClean="0">
                <a:solidFill>
                  <a:schemeClr val="tx1"/>
                </a:solidFill>
                <a:effectLst/>
                <a:latin typeface="+mn-lt"/>
                <a:ea typeface="+mn-ea"/>
                <a:cs typeface="+mn-cs"/>
              </a:rPr>
              <a:t>vol. 77, no. 1, pp </a:t>
            </a:r>
            <a:r>
              <a:rPr lang="en-AU" sz="1200" kern="1200" dirty="0" smtClean="0">
                <a:solidFill>
                  <a:schemeClr val="tx1"/>
                </a:solidFill>
                <a:effectLst/>
                <a:latin typeface="+mn-lt"/>
                <a:ea typeface="+mn-ea"/>
                <a:cs typeface="+mn-cs"/>
              </a:rPr>
              <a:t>81-112.</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0" kern="1200" dirty="0" err="1" smtClean="0">
                <a:solidFill>
                  <a:schemeClr val="tx1"/>
                </a:solidFill>
                <a:effectLst/>
                <a:latin typeface="+mn-lt"/>
                <a:ea typeface="+mn-ea"/>
                <a:cs typeface="+mn-cs"/>
              </a:rPr>
              <a:t>Wiliam</a:t>
            </a:r>
            <a:r>
              <a:rPr lang="en-AU" sz="1200" i="0" kern="1200" baseline="0" dirty="0" smtClean="0">
                <a:solidFill>
                  <a:schemeClr val="tx1"/>
                </a:solidFill>
                <a:effectLst/>
                <a:latin typeface="+mn-lt"/>
                <a:ea typeface="+mn-ea"/>
                <a:cs typeface="+mn-cs"/>
              </a:rPr>
              <a:t>, D., 2015. ‘</a:t>
            </a:r>
            <a:r>
              <a:rPr lang="en-AU" sz="1200" i="0" kern="1200" dirty="0" smtClean="0">
                <a:solidFill>
                  <a:schemeClr val="tx1"/>
                </a:solidFill>
                <a:effectLst/>
                <a:latin typeface="+mn-lt"/>
                <a:ea typeface="+mn-ea"/>
                <a:cs typeface="+mn-cs"/>
              </a:rPr>
              <a:t>Embedding formative assessment’,</a:t>
            </a:r>
            <a:r>
              <a:rPr lang="en-AU" sz="1200" i="0" kern="1200" baseline="0" dirty="0" smtClean="0">
                <a:solidFill>
                  <a:schemeClr val="tx1"/>
                </a:solidFill>
                <a:effectLst/>
                <a:latin typeface="+mn-lt"/>
                <a:ea typeface="+mn-ea"/>
                <a:cs typeface="+mn-cs"/>
              </a:rPr>
              <a:t> </a:t>
            </a:r>
            <a:r>
              <a:rPr lang="en-AU" sz="1200" i="1" kern="1200" baseline="0" dirty="0" smtClean="0">
                <a:solidFill>
                  <a:schemeClr val="tx1"/>
                </a:solidFill>
                <a:effectLst/>
                <a:latin typeface="+mn-lt"/>
                <a:ea typeface="+mn-ea"/>
                <a:cs typeface="+mn-cs"/>
              </a:rPr>
              <a:t>Learning Science International</a:t>
            </a:r>
            <a:r>
              <a:rPr lang="en-AU" sz="1200" kern="1200" dirty="0" smtClean="0">
                <a:solidFill>
                  <a:schemeClr val="tx1"/>
                </a:solidFill>
                <a:effectLst/>
                <a:latin typeface="+mn-lt"/>
                <a:ea typeface="+mn-ea"/>
                <a:cs typeface="+mn-cs"/>
              </a:rPr>
              <a:t>. Pp 63</a:t>
            </a:r>
            <a:r>
              <a:rPr lang="en-AU" sz="1200" kern="1200" baseline="0" dirty="0" smtClean="0">
                <a:solidFill>
                  <a:schemeClr val="tx1"/>
                </a:solidFill>
                <a:effectLst/>
                <a:latin typeface="+mn-lt"/>
                <a:ea typeface="+mn-ea"/>
                <a:cs typeface="+mn-cs"/>
              </a:rPr>
              <a:t> - 101</a:t>
            </a:r>
            <a:r>
              <a:rPr lang="en-AU"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‘The role of formative assessment in effective learning environments’,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nature of learning: Using research to inspire practice, pp.135-155.</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Teachers will:</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a better understanding of the research base behind this question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 why it is important to address the question of how is</a:t>
            </a:r>
            <a:r>
              <a:rPr lang="en-AU" sz="1200" kern="1200" baseline="0" dirty="0" smtClean="0">
                <a:solidFill>
                  <a:schemeClr val="tx1"/>
                </a:solidFill>
                <a:effectLst/>
                <a:latin typeface="+mn-lt"/>
                <a:ea typeface="+mn-ea"/>
                <a:cs typeface="+mn-cs"/>
              </a:rPr>
              <a:t> the learner going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 what key elements need to be considered when answering the question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consider several practical techniques.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15 minutes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11</a:t>
            </a:fld>
            <a:endParaRPr lang="en-AU"/>
          </a:p>
        </p:txBody>
      </p:sp>
    </p:spTree>
    <p:extLst>
      <p:ext uri="{BB962C8B-B14F-4D97-AF65-F5344CB8AC3E}">
        <p14:creationId xmlns:p14="http://schemas.microsoft.com/office/powerpoint/2010/main" val="153665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b="0" dirty="0" smtClean="0"/>
              <a:t>T</a:t>
            </a:r>
            <a:r>
              <a:rPr lang="en-AU" dirty="0" smtClean="0"/>
              <a:t>o support participants</a:t>
            </a:r>
            <a:r>
              <a:rPr lang="en-AU" baseline="0" dirty="0" smtClean="0"/>
              <a:t> to reflect on their practice.</a:t>
            </a:r>
            <a:endParaRPr lang="en-AU" dirty="0" smtClean="0"/>
          </a:p>
          <a:p>
            <a:endParaRPr lang="en-AU" dirty="0" smtClean="0"/>
          </a:p>
          <a:p>
            <a:pPr marL="0" indent="0">
              <a:buFontTx/>
              <a:buNone/>
            </a:pPr>
            <a:r>
              <a:rPr lang="en-AU" b="1" dirty="0" smtClean="0"/>
              <a:t>Facilitator notes:</a:t>
            </a:r>
          </a:p>
          <a:p>
            <a:pPr marL="0" indent="0">
              <a:buFontTx/>
              <a:buNone/>
            </a:pPr>
            <a:r>
              <a:rPr lang="en-AU" baseline="0" dirty="0" smtClean="0"/>
              <a:t>The way these questions are addressed can be adapted to suit the group, e.g. whole or small group discussions, individual post-it notes, etc... </a:t>
            </a:r>
            <a:endParaRPr lang="en-AU" b="0" baseline="0" dirty="0" smtClean="0"/>
          </a:p>
          <a:p>
            <a:endParaRPr lang="en-AU" dirty="0" smtClean="0"/>
          </a:p>
          <a:p>
            <a:r>
              <a:rPr lang="en-AU" b="1" dirty="0" smtClean="0"/>
              <a:t>Key points:</a:t>
            </a:r>
          </a:p>
          <a:p>
            <a:r>
              <a:rPr lang="en-AU" dirty="0" smtClean="0"/>
              <a:t>Think of the </a:t>
            </a:r>
            <a:r>
              <a:rPr lang="en-AU" baseline="0" dirty="0" smtClean="0"/>
              <a:t>local context and current practice and discuss what might work best for your site. </a:t>
            </a:r>
          </a:p>
          <a:p>
            <a:endParaRPr lang="en-AU" dirty="0" smtClean="0"/>
          </a:p>
          <a:p>
            <a:r>
              <a:rPr lang="en-AU" b="1" dirty="0" smtClean="0"/>
              <a:t>Expected outcomes:</a:t>
            </a:r>
          </a:p>
          <a:p>
            <a:pPr marL="0" indent="0">
              <a:buFont typeface="Arial" panose="020B0604020202020204" pitchFamily="34" charset="0"/>
              <a:buNone/>
            </a:pPr>
            <a:r>
              <a:rPr lang="en-AU" dirty="0" smtClean="0"/>
              <a:t>Teachers</a:t>
            </a:r>
            <a:r>
              <a:rPr lang="en-AU" baseline="0" dirty="0" smtClean="0"/>
              <a:t> will: </a:t>
            </a:r>
          </a:p>
          <a:p>
            <a:pPr marL="171450" indent="-171450">
              <a:buFont typeface="Arial" panose="020B0604020202020204" pitchFamily="34" charset="0"/>
              <a:buChar char="•"/>
            </a:pPr>
            <a:r>
              <a:rPr lang="en-AU" baseline="0" dirty="0" smtClean="0"/>
              <a:t>reflect on their practice and on ways to improve</a:t>
            </a:r>
          </a:p>
          <a:p>
            <a:pPr marL="171450" indent="-171450">
              <a:buFont typeface="Arial" panose="020B0604020202020204" pitchFamily="34" charset="0"/>
              <a:buChar char="•"/>
            </a:pPr>
            <a:r>
              <a:rPr lang="en-AU" baseline="0" dirty="0" smtClean="0"/>
              <a:t>become interested in trialling some of the techniques presented in the previous slide, or discussed by the </a:t>
            </a:r>
            <a:r>
              <a:rPr lang="en-AU" baseline="0" dirty="0" smtClean="0"/>
              <a:t>group</a:t>
            </a:r>
          </a:p>
          <a:p>
            <a:pPr marL="171450" indent="-171450">
              <a:buFont typeface="Arial" panose="020B0604020202020204" pitchFamily="34" charset="0"/>
              <a:buChar char="•"/>
            </a:pPr>
            <a:r>
              <a:rPr lang="en-AU" baseline="0" dirty="0" smtClean="0"/>
              <a:t>plan to access and share further information, as required.</a:t>
            </a:r>
            <a:endParaRPr lang="en-AU" baseline="0"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12</a:t>
            </a:fld>
            <a:endParaRPr lang="en-AU"/>
          </a:p>
        </p:txBody>
      </p:sp>
    </p:spTree>
    <p:extLst>
      <p:ext uri="{BB962C8B-B14F-4D97-AF65-F5344CB8AC3E}">
        <p14:creationId xmlns:p14="http://schemas.microsoft.com/office/powerpoint/2010/main" val="15774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baseline="0" dirty="0" smtClean="0"/>
              <a:t>T</a:t>
            </a:r>
            <a:r>
              <a:rPr lang="en-AU" sz="1200" baseline="0" dirty="0" smtClean="0"/>
              <a:t>o present some of the research about this question and to highlight some useful practical techniques.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a:t>
            </a:r>
            <a:r>
              <a:rPr lang="en-AU" sz="1200" b="1" kern="1200" baseline="0" dirty="0" smtClean="0">
                <a:solidFill>
                  <a:schemeClr val="tx1"/>
                </a:solidFill>
                <a:effectLst/>
                <a:latin typeface="+mn-lt"/>
                <a:ea typeface="+mn-ea"/>
                <a:cs typeface="+mn-cs"/>
              </a:rPr>
              <a:t> notes:</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This slide provides information about the research underpinning this question and practical techniques that teachers might use.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The practical techniques on the slide are explained below, along with several extras.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Sharing the explanations of the practical techniques will assist with the questions on the next slide.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A Peer feedback strategy document is available as part of the feedback resources and can be used to support staff discussion about this technique. This is available at www.aitsl.edu.au/feedback.</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is essential to provide feedback on how to progress towards goals in order to maximise the possibilities for learning and make sure that the learner is on the right track.</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Sometimes students learn something different than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what we intended for them to learn.</a:t>
            </a:r>
            <a:r>
              <a:rPr lang="en-AU" sz="1200" kern="1200" baseline="0" dirty="0" smtClean="0">
                <a:solidFill>
                  <a:schemeClr val="tx1"/>
                </a:solidFill>
                <a:effectLst/>
                <a:latin typeface="+mn-lt"/>
                <a:ea typeface="+mn-ea"/>
                <a:cs typeface="+mn-cs"/>
              </a:rPr>
              <a:t> I</a:t>
            </a:r>
            <a:r>
              <a:rPr lang="en-AU" sz="1200" kern="1200" dirty="0" smtClean="0">
                <a:solidFill>
                  <a:schemeClr val="tx1"/>
                </a:solidFill>
                <a:effectLst/>
                <a:latin typeface="+mn-lt"/>
                <a:ea typeface="+mn-ea"/>
                <a:cs typeface="+mn-cs"/>
              </a:rPr>
              <a:t>n these cases we need to provide feedback that gets them back on track.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See the feedback</a:t>
            </a:r>
            <a:r>
              <a:rPr lang="en-AU" sz="1200" kern="1200" baseline="0" dirty="0" smtClean="0">
                <a:solidFill>
                  <a:schemeClr val="tx1"/>
                </a:solidFill>
                <a:effectLst/>
                <a:latin typeface="+mn-lt"/>
                <a:ea typeface="+mn-ea"/>
                <a:cs typeface="+mn-cs"/>
              </a:rPr>
              <a:t> Spotlight (p 8) for a summary of effective and ineffective feedback practices, drawn from the evidence-base. </a:t>
            </a:r>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Teachers should avoid praising students’ achievement or intelligence as this </a:t>
            </a:r>
            <a:r>
              <a:rPr lang="en-AU" sz="1200" kern="1200" dirty="0" smtClean="0">
                <a:solidFill>
                  <a:schemeClr val="tx1"/>
                </a:solidFill>
                <a:effectLst/>
                <a:latin typeface="+mn-lt"/>
                <a:ea typeface="+mn-ea"/>
                <a:cs typeface="+mn-cs"/>
              </a:rPr>
              <a:t>can lead </a:t>
            </a:r>
            <a:r>
              <a:rPr lang="en-AU" sz="1200" kern="1200" dirty="0" smtClean="0">
                <a:solidFill>
                  <a:schemeClr val="tx1"/>
                </a:solidFill>
                <a:effectLst/>
                <a:latin typeface="+mn-lt"/>
                <a:ea typeface="+mn-ea"/>
                <a:cs typeface="+mn-cs"/>
              </a:rPr>
              <a:t>to a fixed mindset and remove the focus from the learning process.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After providing feedback, teachers need to follow up and ensure that students are acting on the feedback they are given.</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Practical</a:t>
            </a:r>
            <a:r>
              <a:rPr lang="en-AU" sz="1200" b="1" kern="1200" baseline="0" dirty="0" smtClean="0">
                <a:solidFill>
                  <a:schemeClr val="tx1"/>
                </a:solidFill>
                <a:effectLst/>
                <a:latin typeface="+mn-lt"/>
                <a:ea typeface="+mn-ea"/>
                <a:cs typeface="+mn-cs"/>
              </a:rPr>
              <a:t> techniques: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dirty="0" smtClean="0"/>
              <a:t>Conferencing</a:t>
            </a:r>
            <a:r>
              <a:rPr lang="en-AU" sz="1200" dirty="0" smtClean="0"/>
              <a:t> – provides opportunity for teachers to work </a:t>
            </a:r>
            <a:r>
              <a:rPr lang="en-AU" sz="1200" dirty="0" smtClean="0"/>
              <a:t>one-on-one </a:t>
            </a:r>
            <a:r>
              <a:rPr lang="en-AU" sz="1200" dirty="0" smtClean="0"/>
              <a:t>with their students. Teachers spend ti</a:t>
            </a:r>
            <a:r>
              <a:rPr lang="en-AU" sz="1200" baseline="0" dirty="0" smtClean="0"/>
              <a:t>me </a:t>
            </a:r>
            <a:r>
              <a:rPr lang="en-AU" sz="1200" dirty="0" smtClean="0"/>
              <a:t>with each </a:t>
            </a:r>
            <a:r>
              <a:rPr lang="en-AU" sz="1200" dirty="0" smtClean="0"/>
              <a:t>student addressing </a:t>
            </a:r>
            <a:r>
              <a:rPr lang="en-AU" sz="1200" dirty="0" smtClean="0"/>
              <a:t>current understanding, providing feedback on where to next</a:t>
            </a:r>
            <a:r>
              <a:rPr lang="en-AU" sz="1200" baseline="0" dirty="0" smtClean="0"/>
              <a:t> </a:t>
            </a:r>
            <a:r>
              <a:rPr lang="en-AU" sz="1200" dirty="0" smtClean="0"/>
              <a:t>and gathering data on students learning to shape their teaching.</a:t>
            </a:r>
            <a:r>
              <a:rPr lang="en-AU" sz="1200" b="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See feedback</a:t>
            </a:r>
            <a:r>
              <a:rPr lang="en-AU" sz="1200" kern="1200" baseline="0" dirty="0" smtClean="0">
                <a:solidFill>
                  <a:schemeClr val="tx1"/>
                </a:solidFill>
                <a:effectLst/>
                <a:latin typeface="+mn-lt"/>
                <a:ea typeface="+mn-ea"/>
                <a:cs typeface="+mn-cs"/>
              </a:rPr>
              <a:t> case studies -</a:t>
            </a:r>
            <a:r>
              <a:rPr lang="en-AU" sz="1200" i="1" baseline="0" dirty="0" smtClean="0"/>
              <a:t> Next steps in learning </a:t>
            </a:r>
            <a:r>
              <a:rPr lang="en-AU" sz="1200" baseline="0" dirty="0" smtClean="0"/>
              <a:t>- Eastbourne Primary School and </a:t>
            </a:r>
            <a:r>
              <a:rPr lang="en-AU" sz="1200" i="1" kern="1200" dirty="0" smtClean="0">
                <a:solidFill>
                  <a:schemeClr val="tx1"/>
                </a:solidFill>
                <a:effectLst/>
                <a:latin typeface="+mn-lt"/>
                <a:ea typeface="+mn-ea"/>
                <a:cs typeface="+mn-cs"/>
              </a:rPr>
              <a:t>Workshop lesson structure and feedback </a:t>
            </a:r>
            <a:r>
              <a:rPr lang="en-AU" sz="1200" kern="1200" dirty="0" smtClean="0">
                <a:solidFill>
                  <a:schemeClr val="tx1"/>
                </a:solidFill>
                <a:effectLst/>
                <a:latin typeface="+mn-lt"/>
                <a:ea typeface="+mn-ea"/>
                <a:cs typeface="+mn-cs"/>
              </a:rPr>
              <a:t>- Woori Yallock Primary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dirty="0" smtClean="0">
                <a:solidFill>
                  <a:schemeClr val="tx1"/>
                </a:solidFill>
                <a:effectLst/>
                <a:latin typeface="+mn-lt"/>
                <a:ea typeface="+mn-ea"/>
                <a:cs typeface="+mn-cs"/>
              </a:rPr>
              <a:t>Peer feedback</a:t>
            </a:r>
            <a:r>
              <a:rPr lang="en-AU" sz="1200" b="0" i="1"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Students can use success criteria, such as rubrics, to guide the feedback that they provide to their peers. See the peer feedback strategy for guidance on effective peer feedback practices, what to consider when introducing this into the classroom and links to further information. </a:t>
            </a:r>
            <a:r>
              <a:rPr lang="en-AU" sz="1200" kern="1200" baseline="0" dirty="0" smtClean="0">
                <a:solidFill>
                  <a:schemeClr val="tx1"/>
                </a:solidFill>
                <a:effectLst/>
                <a:latin typeface="+mn-lt"/>
                <a:ea typeface="+mn-ea"/>
                <a:cs typeface="+mn-cs"/>
              </a:rPr>
              <a:t>Also, s</a:t>
            </a:r>
            <a:r>
              <a:rPr lang="en-AU" sz="1200" baseline="0" dirty="0" smtClean="0"/>
              <a:t>ee </a:t>
            </a:r>
            <a:r>
              <a:rPr lang="en-AU" sz="1200" kern="1200" dirty="0" smtClean="0">
                <a:solidFill>
                  <a:schemeClr val="tx1"/>
                </a:solidFill>
                <a:effectLst/>
                <a:latin typeface="+mn-lt"/>
                <a:ea typeface="+mn-ea"/>
                <a:cs typeface="+mn-cs"/>
              </a:rPr>
              <a:t>feedback case studies</a:t>
            </a:r>
            <a:r>
              <a:rPr lang="en-AU" sz="1200" baseline="0" dirty="0" smtClean="0"/>
              <a:t> </a:t>
            </a:r>
            <a:r>
              <a:rPr lang="en-AU" sz="1200" i="1" kern="1200" dirty="0" smtClean="0">
                <a:solidFill>
                  <a:schemeClr val="tx1"/>
                </a:solidFill>
                <a:effectLst/>
                <a:latin typeface="+mn-lt"/>
                <a:ea typeface="+mn-ea"/>
                <a:cs typeface="+mn-cs"/>
              </a:rPr>
              <a:t>Building a whole school approach </a:t>
            </a:r>
            <a:r>
              <a:rPr lang="en-AU" sz="1200" i="0" kern="1200" dirty="0" smtClean="0">
                <a:solidFill>
                  <a:schemeClr val="tx1"/>
                </a:solidFill>
                <a:effectLst/>
                <a:latin typeface="+mn-lt"/>
                <a:ea typeface="+mn-ea"/>
                <a:cs typeface="+mn-cs"/>
              </a:rPr>
              <a:t>from</a:t>
            </a:r>
            <a:r>
              <a:rPr lang="en-AU" sz="1200" kern="1200" dirty="0" smtClean="0">
                <a:solidFill>
                  <a:schemeClr val="tx1"/>
                </a:solidFill>
                <a:effectLst/>
                <a:latin typeface="+mn-lt"/>
                <a:ea typeface="+mn-ea"/>
                <a:cs typeface="+mn-cs"/>
              </a:rPr>
              <a:t> Woonona Public School </a:t>
            </a:r>
            <a:r>
              <a:rPr lang="en-AU" sz="1200" baseline="0" dirty="0" smtClean="0"/>
              <a:t>(03:15 – 04:13), </a:t>
            </a:r>
            <a:r>
              <a:rPr lang="en-AU" sz="1200" i="1" baseline="0" dirty="0" smtClean="0"/>
              <a:t>Next steps in learning </a:t>
            </a:r>
            <a:r>
              <a:rPr lang="en-AU" sz="1200" i="0" baseline="0" dirty="0" smtClean="0"/>
              <a:t>from</a:t>
            </a:r>
            <a:r>
              <a:rPr lang="en-AU" sz="1200" baseline="0" dirty="0" smtClean="0"/>
              <a:t> Eastbourne Primary School (03:55 -04:35), and </a:t>
            </a:r>
            <a:r>
              <a:rPr lang="en-AU" sz="1200" i="1" baseline="0" dirty="0" smtClean="0"/>
              <a:t>Explicit teaching and feedback </a:t>
            </a:r>
            <a:r>
              <a:rPr lang="en-AU" sz="1200" i="0" baseline="0" dirty="0" smtClean="0"/>
              <a:t>from</a:t>
            </a:r>
            <a:r>
              <a:rPr lang="en-AU" sz="1200" baseline="0" dirty="0" smtClean="0"/>
              <a:t> South Halls Head Primary School (04:04 – 04:42).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dirty="0" smtClean="0">
                <a:solidFill>
                  <a:srgbClr val="FF0000"/>
                </a:solidFill>
              </a:rPr>
              <a:t>Audio feedback</a:t>
            </a:r>
            <a:r>
              <a:rPr lang="en-AU" sz="1200" b="0" i="1" baseline="0" dirty="0" smtClean="0">
                <a:solidFill>
                  <a:srgbClr val="FF0000"/>
                </a:solidFill>
              </a:rPr>
              <a:t> </a:t>
            </a:r>
            <a:r>
              <a:rPr lang="en-AU" sz="1200" dirty="0" smtClean="0"/>
              <a:t> – </a:t>
            </a:r>
            <a:r>
              <a:rPr lang="en-AU" sz="1200" dirty="0" smtClean="0">
                <a:solidFill>
                  <a:srgbClr val="FF0000"/>
                </a:solidFill>
              </a:rPr>
              <a:t>teachers can record their feedback comments using a range of audio tools,</a:t>
            </a:r>
            <a:r>
              <a:rPr lang="en-AU" sz="1200" baseline="0" dirty="0" smtClean="0">
                <a:solidFill>
                  <a:srgbClr val="FF0000"/>
                </a:solidFill>
              </a:rPr>
              <a:t> a</a:t>
            </a:r>
            <a:r>
              <a:rPr lang="en-AU" sz="1200" dirty="0" smtClean="0">
                <a:solidFill>
                  <a:srgbClr val="FF0000"/>
                </a:solidFill>
              </a:rPr>
              <a:t>s they are going over</a:t>
            </a:r>
            <a:r>
              <a:rPr lang="en-AU" sz="1200" baseline="0" dirty="0" smtClean="0">
                <a:solidFill>
                  <a:srgbClr val="FF0000"/>
                </a:solidFill>
              </a:rPr>
              <a:t> student</a:t>
            </a:r>
            <a:r>
              <a:rPr lang="en-AU" sz="1200" dirty="0" smtClean="0">
                <a:solidFill>
                  <a:srgbClr val="FF0000"/>
                </a:solidFill>
              </a:rPr>
              <a:t> work. Students are then able to listen to the comments as they review their work and to go back to the comments in</a:t>
            </a:r>
            <a:r>
              <a:rPr lang="en-AU" sz="1200" baseline="0" dirty="0" smtClean="0">
                <a:solidFill>
                  <a:srgbClr val="FF0000"/>
                </a:solidFill>
              </a:rPr>
              <a:t> future</a:t>
            </a:r>
            <a:r>
              <a:rPr lang="en-AU" sz="1200" dirty="0" smtClean="0">
                <a:solidFill>
                  <a:srgbClr val="FF0000"/>
                </a:solidFill>
              </a:rPr>
              <a:t>.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Black</a:t>
            </a:r>
            <a:r>
              <a:rPr lang="en-AU" sz="1200" kern="1200" dirty="0" smtClean="0">
                <a:solidFill>
                  <a:schemeClr val="tx1"/>
                </a:solidFill>
                <a:effectLst/>
                <a:latin typeface="+mn-lt"/>
                <a:ea typeface="+mn-ea"/>
                <a:cs typeface="+mn-cs"/>
              </a:rPr>
              <a:t>, P, &amp; </a:t>
            </a: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‘Inside the black box: Raising standards through</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classroom assessment’, </a:t>
            </a:r>
            <a:r>
              <a:rPr lang="en-AU" sz="1200" i="1" kern="1200" dirty="0" smtClean="0">
                <a:solidFill>
                  <a:schemeClr val="tx1"/>
                </a:solidFill>
                <a:effectLst/>
                <a:latin typeface="+mn-lt"/>
                <a:ea typeface="+mn-ea"/>
                <a:cs typeface="+mn-cs"/>
              </a:rPr>
              <a:t>Phi Delta </a:t>
            </a:r>
            <a:r>
              <a:rPr lang="en-AU" sz="1200" i="1" kern="1200" dirty="0" err="1" smtClean="0">
                <a:solidFill>
                  <a:schemeClr val="tx1"/>
                </a:solidFill>
                <a:effectLst/>
                <a:latin typeface="+mn-lt"/>
                <a:ea typeface="+mn-ea"/>
                <a:cs typeface="+mn-cs"/>
              </a:rPr>
              <a:t>Kappan</a:t>
            </a:r>
            <a:r>
              <a:rPr lang="en-AU" sz="1200" kern="1200" dirty="0" smtClean="0">
                <a:solidFill>
                  <a:schemeClr val="tx1"/>
                </a:solidFill>
                <a:effectLst/>
                <a:latin typeface="+mn-lt"/>
                <a:ea typeface="+mn-ea"/>
                <a:cs typeface="+mn-cs"/>
              </a:rPr>
              <a:t>, vol. 92, no. 1, pp 81-90.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solidFill>
                  <a:srgbClr val="FF0000"/>
                </a:solidFill>
              </a:rPr>
              <a:t>Faulkner, N.</a:t>
            </a:r>
            <a:r>
              <a:rPr lang="en-AU" sz="1200" baseline="0" dirty="0" smtClean="0">
                <a:solidFill>
                  <a:srgbClr val="FF0000"/>
                </a:solidFill>
              </a:rPr>
              <a:t> </a:t>
            </a:r>
            <a:r>
              <a:rPr lang="en-AU" sz="1200" dirty="0" smtClean="0">
                <a:solidFill>
                  <a:srgbClr val="FF0000"/>
                </a:solidFill>
              </a:rPr>
              <a:t>2011, ‘How to maximise student learning after assessment whilst minimising the pain of correction’, </a:t>
            </a:r>
            <a:r>
              <a:rPr lang="en-AU" sz="1200" i="1" dirty="0" smtClean="0">
                <a:solidFill>
                  <a:srgbClr val="FF0000"/>
                </a:solidFill>
              </a:rPr>
              <a:t>English in Australia</a:t>
            </a:r>
            <a:r>
              <a:rPr lang="en-AU" sz="1200" dirty="0" smtClean="0">
                <a:solidFill>
                  <a:srgbClr val="FF0000"/>
                </a:solidFill>
              </a:rPr>
              <a:t>, Vol 46 no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Hattie, J &amp; Timperley, H, 2007, ‘The Power of Feedback’, </a:t>
            </a:r>
            <a:r>
              <a:rPr lang="en-AU" sz="1200" i="1" kern="1200" dirty="0" smtClean="0">
                <a:solidFill>
                  <a:schemeClr val="tx1"/>
                </a:solidFill>
                <a:effectLst/>
                <a:latin typeface="+mn-lt"/>
                <a:ea typeface="+mn-ea"/>
                <a:cs typeface="+mn-cs"/>
              </a:rPr>
              <a:t>Review of educational</a:t>
            </a:r>
            <a:r>
              <a:rPr lang="en-AU" sz="1200" i="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Research </a:t>
            </a:r>
            <a:r>
              <a:rPr lang="en-AU" sz="1200" kern="1200" dirty="0" smtClean="0">
                <a:solidFill>
                  <a:schemeClr val="tx1"/>
                </a:solidFill>
                <a:effectLst/>
                <a:latin typeface="+mn-lt"/>
                <a:ea typeface="+mn-ea"/>
                <a:cs typeface="+mn-cs"/>
              </a:rPr>
              <a:t>vol. 77, no. 1, pp 81-112</a:t>
            </a:r>
          </a:p>
          <a:p>
            <a:pPr marL="171450" indent="-171450">
              <a:buFont typeface="Arial" panose="020B0604020202020204" pitchFamily="34" charset="0"/>
              <a:buChar char="•"/>
            </a:pPr>
            <a:r>
              <a:rPr lang="en-AU" sz="1200" i="0" kern="1200" dirty="0" err="1" smtClean="0">
                <a:solidFill>
                  <a:schemeClr val="tx1"/>
                </a:solidFill>
                <a:effectLst/>
                <a:latin typeface="+mn-lt"/>
                <a:ea typeface="+mn-ea"/>
                <a:cs typeface="+mn-cs"/>
              </a:rPr>
              <a:t>Wiliam</a:t>
            </a:r>
            <a:r>
              <a:rPr lang="en-AU" sz="1200" i="0" kern="1200" baseline="0" dirty="0" smtClean="0">
                <a:solidFill>
                  <a:schemeClr val="tx1"/>
                </a:solidFill>
                <a:effectLst/>
                <a:latin typeface="+mn-lt"/>
                <a:ea typeface="+mn-ea"/>
                <a:cs typeface="+mn-cs"/>
              </a:rPr>
              <a:t>, D., 2015. ‘</a:t>
            </a:r>
            <a:r>
              <a:rPr lang="en-AU" sz="1200" i="0" kern="1200" dirty="0" smtClean="0">
                <a:solidFill>
                  <a:schemeClr val="tx1"/>
                </a:solidFill>
                <a:effectLst/>
                <a:latin typeface="+mn-lt"/>
                <a:ea typeface="+mn-ea"/>
                <a:cs typeface="+mn-cs"/>
              </a:rPr>
              <a:t>Embedding formative assessment’,</a:t>
            </a:r>
            <a:r>
              <a:rPr lang="en-AU" sz="1200" i="0" kern="1200" baseline="0" dirty="0" smtClean="0">
                <a:solidFill>
                  <a:schemeClr val="tx1"/>
                </a:solidFill>
                <a:effectLst/>
                <a:latin typeface="+mn-lt"/>
                <a:ea typeface="+mn-ea"/>
                <a:cs typeface="+mn-cs"/>
              </a:rPr>
              <a:t> </a:t>
            </a:r>
            <a:r>
              <a:rPr lang="en-AU" sz="1200" i="1" kern="1200" baseline="0" dirty="0" smtClean="0">
                <a:solidFill>
                  <a:schemeClr val="tx1"/>
                </a:solidFill>
                <a:effectLst/>
                <a:latin typeface="+mn-lt"/>
                <a:ea typeface="+mn-ea"/>
                <a:cs typeface="+mn-cs"/>
              </a:rPr>
              <a:t>Learning Science International</a:t>
            </a:r>
            <a:r>
              <a:rPr lang="en-AU" sz="1200" kern="1200" dirty="0" smtClean="0">
                <a:solidFill>
                  <a:schemeClr val="tx1"/>
                </a:solidFill>
                <a:effectLst/>
                <a:latin typeface="+mn-lt"/>
                <a:ea typeface="+mn-ea"/>
                <a:cs typeface="+mn-cs"/>
              </a:rPr>
              <a:t>. Pp 103</a:t>
            </a:r>
            <a:r>
              <a:rPr lang="en-AU" sz="1200" kern="1200" baseline="0" dirty="0" smtClean="0">
                <a:solidFill>
                  <a:schemeClr val="tx1"/>
                </a:solidFill>
                <a:effectLst/>
                <a:latin typeface="+mn-lt"/>
                <a:ea typeface="+mn-ea"/>
                <a:cs typeface="+mn-cs"/>
              </a:rPr>
              <a:t> - 137</a:t>
            </a:r>
            <a:r>
              <a:rPr lang="en-AU"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‘The role of formative assessment in effective learning environments’,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nature of learning: Using research to inspire practice, pp.135-155.</a:t>
            </a:r>
          </a:p>
          <a:p>
            <a:pPr marL="0" indent="0">
              <a:buFont typeface="Arial" panose="020B0604020202020204" pitchFamily="34" charset="0"/>
              <a:buNone/>
            </a:pPr>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Teachers will:</a:t>
            </a:r>
          </a:p>
          <a:p>
            <a:pPr marL="171450" indent="-171450">
              <a:buFont typeface="Arial" panose="020B0604020202020204" pitchFamily="34" charset="0"/>
              <a:buChar char="•"/>
            </a:pPr>
            <a:r>
              <a:rPr lang="en-AU" dirty="0" smtClean="0"/>
              <a:t>have a better</a:t>
            </a:r>
            <a:r>
              <a:rPr lang="en-AU" baseline="0" dirty="0" smtClean="0"/>
              <a:t> understanding of the research base behind this question</a:t>
            </a:r>
          </a:p>
          <a:p>
            <a:pPr marL="171450" indent="-171450">
              <a:buFont typeface="Arial" panose="020B0604020202020204" pitchFamily="34" charset="0"/>
              <a:buChar char="•"/>
            </a:pPr>
            <a:r>
              <a:rPr lang="en-AU" baseline="0" dirty="0" smtClean="0"/>
              <a:t>understand why it is important to address the question of how to get there</a:t>
            </a:r>
          </a:p>
          <a:p>
            <a:pPr marL="171450" indent="-171450">
              <a:buFont typeface="Arial" panose="020B0604020202020204" pitchFamily="34" charset="0"/>
              <a:buChar char="•"/>
            </a:pPr>
            <a:r>
              <a:rPr lang="en-AU" baseline="0" dirty="0" smtClean="0"/>
              <a:t>understand what key elements need to be considered when answering the question</a:t>
            </a:r>
            <a:endParaRPr lang="en-AU" dirty="0" smtClean="0"/>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have a better understanding of effective feedback.</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15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13</a:t>
            </a:fld>
            <a:endParaRPr lang="en-AU"/>
          </a:p>
        </p:txBody>
      </p:sp>
    </p:spTree>
    <p:extLst>
      <p:ext uri="{BB962C8B-B14F-4D97-AF65-F5344CB8AC3E}">
        <p14:creationId xmlns:p14="http://schemas.microsoft.com/office/powerpoint/2010/main" val="31768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b="0" dirty="0" smtClean="0"/>
              <a:t>T</a:t>
            </a:r>
            <a:r>
              <a:rPr lang="en-AU" dirty="0" smtClean="0"/>
              <a:t>o support participants</a:t>
            </a:r>
            <a:r>
              <a:rPr lang="en-AU" baseline="0" dirty="0" smtClean="0"/>
              <a:t> to reflect on their practice.</a:t>
            </a:r>
            <a:endParaRPr lang="en-AU" dirty="0" smtClean="0"/>
          </a:p>
          <a:p>
            <a:endParaRPr lang="en-AU" dirty="0" smtClean="0"/>
          </a:p>
          <a:p>
            <a:pPr marL="0" indent="0">
              <a:buFontTx/>
              <a:buNone/>
            </a:pPr>
            <a:r>
              <a:rPr lang="en-AU" b="1" dirty="0" smtClean="0"/>
              <a:t>Facilitator notes:</a:t>
            </a:r>
          </a:p>
          <a:p>
            <a:pPr marL="0" indent="0">
              <a:buFontTx/>
              <a:buNone/>
            </a:pPr>
            <a:r>
              <a:rPr lang="en-AU" baseline="0" dirty="0" smtClean="0"/>
              <a:t>The way these questions are addressed can be adapted to suit the group, e.g. whole or small group discussions, individual post-it notes. </a:t>
            </a:r>
            <a:endParaRPr lang="en-AU" b="0" baseline="0" dirty="0" smtClean="0"/>
          </a:p>
          <a:p>
            <a:endParaRPr lang="en-AU" dirty="0" smtClean="0"/>
          </a:p>
          <a:p>
            <a:r>
              <a:rPr lang="en-AU" b="1" dirty="0" smtClean="0"/>
              <a:t>Key points:</a:t>
            </a:r>
          </a:p>
          <a:p>
            <a:r>
              <a:rPr lang="en-AU" dirty="0" smtClean="0"/>
              <a:t>Think of the </a:t>
            </a:r>
            <a:r>
              <a:rPr lang="en-AU" baseline="0" dirty="0" smtClean="0"/>
              <a:t>local context and current practice and discuss what works best for you.</a:t>
            </a:r>
          </a:p>
          <a:p>
            <a:endParaRPr lang="en-AU" dirty="0" smtClean="0"/>
          </a:p>
          <a:p>
            <a:r>
              <a:rPr lang="en-AU" b="1" dirty="0" smtClean="0"/>
              <a:t>Expected outcomes:</a:t>
            </a:r>
          </a:p>
          <a:p>
            <a:pPr marL="0" indent="0">
              <a:buFont typeface="Arial" panose="020B0604020202020204" pitchFamily="34" charset="0"/>
              <a:buNone/>
            </a:pPr>
            <a:r>
              <a:rPr lang="en-AU" dirty="0" smtClean="0"/>
              <a:t>Teachers</a:t>
            </a:r>
            <a:r>
              <a:rPr lang="en-AU" baseline="0" dirty="0" smtClean="0"/>
              <a:t> will: </a:t>
            </a:r>
          </a:p>
          <a:p>
            <a:pPr marL="171450" indent="-171450">
              <a:buFont typeface="Arial" panose="020B0604020202020204" pitchFamily="34" charset="0"/>
              <a:buChar char="•"/>
            </a:pPr>
            <a:r>
              <a:rPr lang="en-AU" baseline="0" dirty="0" smtClean="0"/>
              <a:t>reflect on their practice and on ways to improve.</a:t>
            </a:r>
          </a:p>
          <a:p>
            <a:pPr marL="171450" indent="-171450">
              <a:buFont typeface="Arial" panose="020B0604020202020204" pitchFamily="34" charset="0"/>
              <a:buChar char="•"/>
            </a:pPr>
            <a:r>
              <a:rPr lang="en-AU" baseline="0" dirty="0" smtClean="0"/>
              <a:t>become interested in trialling some of the techniques presented in the previous slide, or discussed by the </a:t>
            </a:r>
            <a:r>
              <a:rPr lang="en-AU" baseline="0" dirty="0" smtClean="0"/>
              <a:t>group</a:t>
            </a:r>
          </a:p>
          <a:p>
            <a:pPr marL="171450" indent="-171450">
              <a:buFont typeface="Arial" panose="020B0604020202020204" pitchFamily="34" charset="0"/>
              <a:buChar char="•"/>
            </a:pPr>
            <a:r>
              <a:rPr lang="en-AU" baseline="0" dirty="0" smtClean="0"/>
              <a:t>plan to access and share further information, as required.</a:t>
            </a:r>
            <a:endParaRPr lang="en-AU" baseline="0"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14</a:t>
            </a:fld>
            <a:endParaRPr lang="en-AU"/>
          </a:p>
        </p:txBody>
      </p:sp>
    </p:spTree>
    <p:extLst>
      <p:ext uri="{BB962C8B-B14F-4D97-AF65-F5344CB8AC3E}">
        <p14:creationId xmlns:p14="http://schemas.microsoft.com/office/powerpoint/2010/main" val="232355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b="0" baseline="0" dirty="0" smtClean="0"/>
              <a:t>To provide greater detail of the four levels of feedback</a:t>
            </a:r>
            <a:r>
              <a:rPr lang="en-AU" baseline="0" dirty="0" smtClean="0"/>
              <a:t>.</a:t>
            </a:r>
            <a:endParaRPr lang="en-AU" dirty="0" smtClean="0"/>
          </a:p>
          <a:p>
            <a:endParaRPr lang="en-AU" dirty="0" smtClean="0"/>
          </a:p>
          <a:p>
            <a:r>
              <a:rPr lang="en-AU" b="1" dirty="0" smtClean="0"/>
              <a:t>Key points:</a:t>
            </a:r>
            <a:endParaRPr lang="en-AU" dirty="0" smtClean="0"/>
          </a:p>
          <a:p>
            <a:pPr marL="171450" indent="-171450">
              <a:buFont typeface="Arial" panose="020B0604020202020204" pitchFamily="34" charset="0"/>
              <a:buChar char="•"/>
            </a:pPr>
            <a:r>
              <a:rPr lang="en-AU" dirty="0" smtClean="0"/>
              <a:t>Hattie and Timperley provide</a:t>
            </a:r>
            <a:r>
              <a:rPr lang="en-AU" baseline="0" dirty="0" smtClean="0"/>
              <a:t> four levels of feedback that are relevant to the teacher and student and to each of the </a:t>
            </a:r>
            <a:r>
              <a:rPr lang="en-AU" baseline="0" dirty="0" smtClean="0"/>
              <a:t>three </a:t>
            </a:r>
            <a:r>
              <a:rPr lang="en-AU" baseline="0" dirty="0" smtClean="0"/>
              <a:t>feedback questions outlined in the previous slides. </a:t>
            </a:r>
          </a:p>
          <a:p>
            <a:pPr marL="171450" indent="-171450">
              <a:buFont typeface="Arial" panose="020B0604020202020204" pitchFamily="34" charset="0"/>
              <a:buChar char="•"/>
            </a:pPr>
            <a:r>
              <a:rPr lang="en-AU" baseline="0" dirty="0" smtClean="0"/>
              <a:t>The first three types of feedback listed on the slide are in order of potential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Self-level feedback, the final level noted on the slide, is ineffective and this is covered further in slide 17 on Praise for effort. </a:t>
            </a:r>
          </a:p>
          <a:p>
            <a:pPr marL="171450" indent="-171450">
              <a:buFont typeface="Arial" panose="020B0604020202020204" pitchFamily="34" charset="0"/>
              <a:buChar char="•"/>
            </a:pPr>
            <a:r>
              <a:rPr lang="en-AU" baseline="0" dirty="0" smtClean="0"/>
              <a:t>The levels of feedback are included on the feedback Fact Sheet. </a:t>
            </a:r>
          </a:p>
          <a:p>
            <a:endParaRPr lang="en-AU" baseline="0" dirty="0" smtClean="0"/>
          </a:p>
          <a:p>
            <a:r>
              <a:rPr lang="en-AU" b="1" baseline="0" dirty="0" smtClean="0"/>
              <a:t>The levels are as follows:</a:t>
            </a:r>
            <a:endParaRPr lang="en-AU" b="1" dirty="0" smtClean="0"/>
          </a:p>
          <a:p>
            <a:endParaRPr lang="en-AU" b="1" dirty="0" smtClean="0"/>
          </a:p>
          <a:p>
            <a:r>
              <a:rPr lang="en-AU" b="1" dirty="0" smtClean="0"/>
              <a:t>Task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Information on how well a task is being accomplished such as, distinguishing correct from incorrect answers, </a:t>
            </a:r>
            <a:r>
              <a:rPr lang="en-AU" sz="1200" dirty="0" smtClean="0"/>
              <a:t>or directing students to acquiring further</a:t>
            </a:r>
            <a:r>
              <a:rPr lang="en-AU" sz="1200" baseline="0" dirty="0" smtClean="0"/>
              <a:t> </a:t>
            </a:r>
            <a:r>
              <a:rPr lang="en-AU" sz="1200" dirty="0" smtClean="0"/>
              <a:t>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It is more powerful when it deals with faulty interpretations, not lack of information.</a:t>
            </a:r>
            <a:r>
              <a:rPr lang="en-AU" b="1" dirty="0" smtClean="0"/>
              <a:t> </a:t>
            </a:r>
            <a:r>
              <a:rPr lang="en-AU" b="0" dirty="0" smtClean="0"/>
              <a:t>This</a:t>
            </a:r>
            <a:r>
              <a:rPr lang="en-AU" b="0" baseline="0" dirty="0" smtClean="0"/>
              <a:t> feedback can address c</a:t>
            </a:r>
            <a:r>
              <a:rPr lang="en-AU" sz="1200" dirty="0" smtClean="0"/>
              <a:t>orrectness, neatness, behaviour or some other criterion related to task accomplishment.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“A surface understanding of learning</a:t>
            </a:r>
            <a:r>
              <a:rPr lang="en-AU" sz="1200" baseline="0" dirty="0" smtClean="0"/>
              <a:t> </a:t>
            </a:r>
            <a:r>
              <a:rPr lang="en-AU" sz="1200" dirty="0" smtClean="0"/>
              <a:t>involves the acquisition, storing, reproduction, and use of knowledge and thus</a:t>
            </a:r>
            <a:r>
              <a:rPr lang="en-AU" sz="1200" baseline="0" dirty="0" smtClean="0"/>
              <a:t> </a:t>
            </a:r>
            <a:r>
              <a:rPr lang="en-AU" sz="1200" dirty="0" smtClean="0"/>
              <a:t>relates more to [task feedback].” (Hattie and Timperley, 2007, p93)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smtClean="0"/>
              <a:t>Process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“Specific </a:t>
            </a:r>
            <a:r>
              <a:rPr lang="en-AU" sz="1200" dirty="0" smtClean="0"/>
              <a:t>to the processes underlying </a:t>
            </a:r>
            <a:r>
              <a:rPr lang="en-AU" sz="1200" dirty="0" smtClean="0"/>
              <a:t>tasks or relating and extending tasks” (Hattie and Timperley, 2007, p93)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A key focus is students’ </a:t>
            </a:r>
            <a:r>
              <a:rPr lang="en-AU" sz="1200" dirty="0" smtClean="0"/>
              <a:t>strategies for error detection. </a:t>
            </a: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“Using process feedback with goal setting appears to be a direct and</a:t>
            </a:r>
            <a:r>
              <a:rPr lang="en-AU" sz="1200" baseline="0" dirty="0" smtClean="0"/>
              <a:t> </a:t>
            </a:r>
            <a:r>
              <a:rPr lang="en-AU" sz="1200" dirty="0" smtClean="0"/>
              <a:t>powerful way of shaping an individual’s task strategy” (Early</a:t>
            </a:r>
            <a:r>
              <a:rPr lang="en-AU" sz="1200" baseline="0" dirty="0" smtClean="0"/>
              <a:t> et al. cited in Hattie and Timperley, 2007, p93)</a:t>
            </a: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It </a:t>
            </a:r>
            <a:r>
              <a:rPr lang="en-AU" sz="1200" dirty="0" smtClean="0"/>
              <a:t>is more effective than task level in enhancing deeper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Self regulation: </a:t>
            </a:r>
            <a:endParaRPr lang="en-AU" sz="1200"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“Addresses </a:t>
            </a:r>
            <a:r>
              <a:rPr lang="en-AU" sz="1200" dirty="0" smtClean="0"/>
              <a:t>the way students monitor, direct and regulate actions toward learning goals. It </a:t>
            </a:r>
            <a:r>
              <a:rPr lang="en-AU" sz="1200" dirty="0" smtClean="0"/>
              <a:t>implies autonomy, self-control, self-direction,</a:t>
            </a:r>
            <a:r>
              <a:rPr lang="en-AU" sz="1200" baseline="0" dirty="0" smtClean="0"/>
              <a:t> and self-discipline.” (Hattie and Timperley, 2007, p.93)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“Effective learners create internal feedback and cognitive routines while they are</a:t>
            </a:r>
            <a:r>
              <a:rPr lang="en-AU" baseline="0" dirty="0" smtClean="0"/>
              <a:t> </a:t>
            </a:r>
            <a:r>
              <a:rPr lang="en-AU" dirty="0" smtClean="0"/>
              <a:t>engaged in academic tasks” </a:t>
            </a:r>
            <a:r>
              <a:rPr lang="en-AU" sz="1200" baseline="0" dirty="0" smtClean="0"/>
              <a:t>(Hattie and Timperley, 2007, p.94)</a:t>
            </a: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Hattie</a:t>
            </a:r>
            <a:r>
              <a:rPr lang="en-AU" baseline="0" dirty="0" smtClean="0"/>
              <a:t> and Timperley cite Paris &amp; </a:t>
            </a:r>
            <a:r>
              <a:rPr lang="en-AU" baseline="0" dirty="0" err="1" smtClean="0"/>
              <a:t>Winegrad</a:t>
            </a:r>
            <a:r>
              <a:rPr lang="en-AU" baseline="0" dirty="0" smtClean="0"/>
              <a:t> (1990) in noting t</a:t>
            </a:r>
            <a:r>
              <a:rPr lang="en-AU" dirty="0" smtClean="0"/>
              <a:t>here are two aspects to self-assessment:</a:t>
            </a:r>
            <a:r>
              <a:rPr lang="en-AU" baseline="0" dirty="0" smtClean="0"/>
              <a:t> “</a:t>
            </a:r>
            <a:r>
              <a:rPr lang="en-AU" b="1" baseline="0" dirty="0" smtClean="0"/>
              <a:t>self-appraisal</a:t>
            </a:r>
            <a:r>
              <a:rPr lang="en-AU" baseline="0" dirty="0" smtClean="0"/>
              <a:t>: relates to students’ facility to review and evaluate their abilities, knowledge and cognitive strategies through a variety of self-monitoring </a:t>
            </a:r>
            <a:r>
              <a:rPr lang="en-AU" baseline="0" dirty="0" smtClean="0"/>
              <a:t>processes. </a:t>
            </a:r>
            <a:r>
              <a:rPr lang="en-AU" b="1" baseline="0" dirty="0" smtClean="0"/>
              <a:t>Self-management</a:t>
            </a:r>
            <a:r>
              <a:rPr lang="en-AU" baseline="0" dirty="0" smtClean="0"/>
              <a:t>: monitoring and regulation of students’ ongoing behaviour through planning, correcting mistakes and using fix-up strategies</a:t>
            </a:r>
            <a:r>
              <a:rPr lang="en-AU" baseline="0" dirty="0" smtClean="0"/>
              <a:t>.” </a:t>
            </a:r>
            <a:r>
              <a:rPr lang="en-AU" sz="1200" baseline="0" dirty="0" smtClean="0"/>
              <a:t>(Hattie and Timperley, 2007, p.94)</a:t>
            </a:r>
            <a:endParaRPr lang="en-AU" dirty="0" smtClean="0"/>
          </a:p>
          <a:p>
            <a:endParaRPr lang="en-AU" dirty="0" smtClean="0"/>
          </a:p>
          <a:p>
            <a:r>
              <a:rPr lang="en-AU" b="1" dirty="0" smtClean="0"/>
              <a:t>Self</a:t>
            </a:r>
            <a:r>
              <a:rPr lang="en-AU" b="1" baseline="0" dirty="0" smtClean="0"/>
              <a:t> </a:t>
            </a:r>
            <a:r>
              <a:rPr lang="en-AU" b="1" dirty="0" smtClean="0"/>
              <a:t>feedback: </a:t>
            </a:r>
          </a:p>
          <a:p>
            <a:pPr marL="171450" indent="-171450">
              <a:buFont typeface="Arial" panose="020B0604020202020204" pitchFamily="34" charset="0"/>
              <a:buChar char="•"/>
            </a:pPr>
            <a:r>
              <a:rPr lang="en-AU" sz="1200" dirty="0" smtClean="0"/>
              <a:t>Self-feedback is personal feedback about the student. For example,</a:t>
            </a:r>
            <a:r>
              <a:rPr lang="en-AU" sz="1200" baseline="0" dirty="0" smtClean="0"/>
              <a:t> ‘You are very smart’ or ‘Great effort’.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“It usually contains little task-related information</a:t>
            </a:r>
            <a:r>
              <a:rPr lang="en-AU" sz="1200" baseline="0" dirty="0" smtClean="0"/>
              <a:t> </a:t>
            </a:r>
            <a:r>
              <a:rPr lang="en-AU" sz="1200" dirty="0" smtClean="0"/>
              <a:t>and is rarely converted into more engagement, commitment to the learning</a:t>
            </a:r>
            <a:r>
              <a:rPr lang="en-AU" sz="1200" baseline="0" dirty="0" smtClean="0"/>
              <a:t> </a:t>
            </a:r>
            <a:r>
              <a:rPr lang="en-AU" sz="1200" dirty="0" smtClean="0"/>
              <a:t>goals, enhanced self-efficacy, or understanding about the task.” </a:t>
            </a:r>
            <a:r>
              <a:rPr lang="en-AU" sz="1200" baseline="0" dirty="0" smtClean="0"/>
              <a:t>(Hattie and Timperley, 2007, p.96)</a:t>
            </a: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Praise addressed to students is unlikely to be effective because it carries little information on the learning task or process, or any of the three questions. It deflects attention from the task. </a:t>
            </a:r>
            <a:r>
              <a:rPr lang="en-AU" sz="1200" baseline="0" dirty="0" smtClean="0"/>
              <a:t>(Hattie and Timperley, 2007, p.96)</a:t>
            </a:r>
            <a:endParaRPr lang="en-AU" sz="1200" dirty="0" smtClean="0"/>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Hattie, J &amp; Timperley, H, 2007, ‘The Power of Feedback’, </a:t>
            </a:r>
            <a:r>
              <a:rPr lang="en-AU" sz="1200" i="1" kern="1200" dirty="0" smtClean="0">
                <a:solidFill>
                  <a:schemeClr val="tx1"/>
                </a:solidFill>
                <a:effectLst/>
                <a:latin typeface="+mn-lt"/>
                <a:ea typeface="+mn-ea"/>
                <a:cs typeface="+mn-cs"/>
              </a:rPr>
              <a:t>Review of educational</a:t>
            </a:r>
            <a:r>
              <a:rPr lang="en-AU" sz="1200" i="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Research </a:t>
            </a:r>
            <a:r>
              <a:rPr lang="en-AU" sz="1200" kern="1200" dirty="0" smtClean="0">
                <a:solidFill>
                  <a:schemeClr val="tx1"/>
                </a:solidFill>
                <a:effectLst/>
                <a:latin typeface="+mn-lt"/>
                <a:ea typeface="+mn-ea"/>
                <a:cs typeface="+mn-cs"/>
              </a:rPr>
              <a:t>vol. 77, no. 1, pp 81-112</a:t>
            </a:r>
          </a:p>
          <a:p>
            <a:endParaRPr lang="en-AU" dirty="0" smtClean="0"/>
          </a:p>
          <a:p>
            <a:r>
              <a:rPr lang="en-AU" b="1" dirty="0" smtClean="0"/>
              <a:t>Expected outcomes:</a:t>
            </a:r>
          </a:p>
          <a:p>
            <a:r>
              <a:rPr lang="en-AU" dirty="0" smtClean="0"/>
              <a:t>Teachers</a:t>
            </a:r>
            <a:r>
              <a:rPr lang="en-AU" baseline="0" dirty="0" smtClean="0"/>
              <a:t> will: </a:t>
            </a:r>
          </a:p>
          <a:p>
            <a:pPr marL="171450" indent="-171450">
              <a:buFont typeface="Arial" panose="020B0604020202020204" pitchFamily="34" charset="0"/>
              <a:buChar char="•"/>
            </a:pPr>
            <a:r>
              <a:rPr lang="en-AU" baseline="0" dirty="0" smtClean="0"/>
              <a:t>have an appreciation that </a:t>
            </a:r>
            <a:r>
              <a:rPr lang="en-AU" baseline="0" dirty="0" smtClean="0"/>
              <a:t>there are different types of feedback </a:t>
            </a:r>
          </a:p>
          <a:p>
            <a:pPr marL="171450" indent="-171450">
              <a:buFont typeface="Arial" panose="020B0604020202020204" pitchFamily="34" charset="0"/>
              <a:buChar char="•"/>
            </a:pPr>
            <a:r>
              <a:rPr lang="en-AU" baseline="0" dirty="0" smtClean="0"/>
              <a:t>understand </a:t>
            </a:r>
            <a:r>
              <a:rPr lang="en-AU" baseline="0" dirty="0" smtClean="0"/>
              <a:t>how feedback can be classified with reference to Hattie and Timperley’s levels of feedback.</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15</a:t>
            </a:fld>
            <a:endParaRPr lang="en-AU"/>
          </a:p>
        </p:txBody>
      </p:sp>
    </p:spTree>
    <p:extLst>
      <p:ext uri="{BB962C8B-B14F-4D97-AF65-F5344CB8AC3E}">
        <p14:creationId xmlns:p14="http://schemas.microsoft.com/office/powerpoint/2010/main" val="203701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a:t>
            </a:r>
            <a:r>
              <a:rPr lang="en-AU" sz="1200" kern="1200" baseline="0" dirty="0" smtClean="0">
                <a:solidFill>
                  <a:schemeClr val="tx1"/>
                </a:solidFill>
                <a:effectLst/>
                <a:latin typeface="+mn-lt"/>
                <a:ea typeface="+mn-ea"/>
                <a:cs typeface="+mn-cs"/>
              </a:rPr>
              <a:t> teachers to understand the levels of feedback they provide in a typical day</a:t>
            </a:r>
            <a:r>
              <a:rPr lang="en-AU" sz="1200" kern="1200" dirty="0" smtClean="0">
                <a:solidFill>
                  <a:schemeClr val="tx1"/>
                </a:solidFill>
                <a:effectLst/>
                <a:latin typeface="+mn-lt"/>
                <a:ea typeface="+mn-ea"/>
                <a:cs typeface="+mn-cs"/>
              </a:rPr>
              <a:t>.</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It’s important to reflect on what we currently do if we want to improve</a:t>
            </a:r>
            <a:r>
              <a:rPr lang="en-AU" sz="1200" kern="1200" baseline="0" dirty="0" smtClean="0">
                <a:solidFill>
                  <a:schemeClr val="tx1"/>
                </a:solidFill>
                <a:effectLst/>
                <a:latin typeface="+mn-lt"/>
                <a:ea typeface="+mn-ea"/>
                <a:cs typeface="+mn-cs"/>
              </a:rPr>
              <a:t> the range of feedback levels we are offering our students.</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After the activity, draw out any patterns in the responses and discuss any strengths/limitations that are revealed. e.g. if task feedback is most prevalent, feedback practices could be enhanced for greater effect with a revised focus on process and self-regulation. If there are several examples placed in the self level, and focus on praise of intelligence/talent, connections to the following slide (Carol </a:t>
            </a:r>
            <a:r>
              <a:rPr lang="en-AU" sz="1200" kern="1200" baseline="0" dirty="0" err="1" smtClean="0">
                <a:solidFill>
                  <a:schemeClr val="tx1"/>
                </a:solidFill>
                <a:effectLst/>
                <a:latin typeface="+mn-lt"/>
                <a:ea typeface="+mn-ea"/>
                <a:cs typeface="+mn-cs"/>
              </a:rPr>
              <a:t>Dweck</a:t>
            </a:r>
            <a:r>
              <a:rPr lang="en-AU" sz="1200" kern="1200" baseline="0" dirty="0" smtClean="0">
                <a:solidFill>
                  <a:schemeClr val="tx1"/>
                </a:solidFill>
                <a:effectLst/>
                <a:latin typeface="+mn-lt"/>
                <a:ea typeface="+mn-ea"/>
                <a:cs typeface="+mn-cs"/>
              </a:rPr>
              <a:t> video) can be made.</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Activity</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Individually, participants write</a:t>
            </a:r>
            <a:r>
              <a:rPr lang="en-AU" sz="1200" kern="1200" baseline="0" dirty="0" smtClean="0">
                <a:solidFill>
                  <a:schemeClr val="tx1"/>
                </a:solidFill>
                <a:effectLst/>
                <a:latin typeface="+mn-lt"/>
                <a:ea typeface="+mn-ea"/>
                <a:cs typeface="+mn-cs"/>
              </a:rPr>
              <a:t> down examples of feedback they have provided to their students (or supported their students to experience) over the last 24 hours.</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One example per post-it note.</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Label a wall/whiteboard with the four levels of feedback. Ideally this is in a quadrant to allow for some ‘middling’ of responses.</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Participants then place their post-it notes on the corresponding section of the quadrant.</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Discuss any patterns or surprises with the group.</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Materials required:</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Post-it notes.</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Teachers will:</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opportunity to further discuss and</a:t>
            </a:r>
            <a:r>
              <a:rPr lang="en-AU" sz="1200" kern="1200" baseline="0" dirty="0" smtClean="0">
                <a:solidFill>
                  <a:schemeClr val="tx1"/>
                </a:solidFill>
                <a:effectLst/>
                <a:latin typeface="+mn-lt"/>
                <a:ea typeface="+mn-ea"/>
                <a:cs typeface="+mn-cs"/>
              </a:rPr>
              <a:t> clarify the levels of feedback</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a:t>
            </a:r>
            <a:r>
              <a:rPr lang="en-AU" sz="1200" kern="1200" dirty="0" smtClean="0">
                <a:solidFill>
                  <a:schemeClr val="tx1"/>
                </a:solidFill>
                <a:effectLst/>
                <a:latin typeface="+mn-lt"/>
                <a:ea typeface="+mn-ea"/>
                <a:cs typeface="+mn-cs"/>
              </a:rPr>
              <a:t>a better understanding of the levels of feedback they typically provide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identify any trends across</a:t>
            </a:r>
            <a:r>
              <a:rPr lang="en-AU" sz="1200" kern="1200" baseline="0" dirty="0" smtClean="0">
                <a:solidFill>
                  <a:schemeClr val="tx1"/>
                </a:solidFill>
                <a:effectLst/>
                <a:latin typeface="+mn-lt"/>
                <a:ea typeface="+mn-ea"/>
                <a:cs typeface="+mn-cs"/>
              </a:rPr>
              <a:t> the school in levels of feedback</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consider how they might try to</a:t>
            </a:r>
            <a:r>
              <a:rPr lang="en-AU" sz="1200" kern="1200" baseline="0" dirty="0" smtClean="0">
                <a:solidFill>
                  <a:schemeClr val="tx1"/>
                </a:solidFill>
                <a:effectLst/>
                <a:latin typeface="+mn-lt"/>
                <a:ea typeface="+mn-ea"/>
                <a:cs typeface="+mn-cs"/>
              </a:rPr>
              <a:t> provide feedback at different levels</a:t>
            </a:r>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16</a:t>
            </a:fld>
            <a:endParaRPr lang="en-AU"/>
          </a:p>
        </p:txBody>
      </p:sp>
    </p:spTree>
    <p:extLst>
      <p:ext uri="{BB962C8B-B14F-4D97-AF65-F5344CB8AC3E}">
        <p14:creationId xmlns:p14="http://schemas.microsoft.com/office/powerpoint/2010/main" val="317333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provide an overview of Carol </a:t>
            </a:r>
            <a:r>
              <a:rPr lang="en-AU" sz="1200" kern="1200" dirty="0" err="1" smtClean="0">
                <a:solidFill>
                  <a:schemeClr val="tx1"/>
                </a:solidFill>
                <a:effectLst/>
                <a:latin typeface="+mn-lt"/>
                <a:ea typeface="+mn-ea"/>
                <a:cs typeface="+mn-cs"/>
              </a:rPr>
              <a:t>Dweck’s</a:t>
            </a:r>
            <a:r>
              <a:rPr lang="en-AU" sz="1200" kern="1200" dirty="0" smtClean="0">
                <a:solidFill>
                  <a:schemeClr val="tx1"/>
                </a:solidFill>
                <a:effectLst/>
                <a:latin typeface="+mn-lt"/>
                <a:ea typeface="+mn-ea"/>
                <a:cs typeface="+mn-cs"/>
              </a:rPr>
              <a:t> findings around praise for intelligence/talent compared with praise for process/effort.</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 notes: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image is hyperlinked to the video - https://www.youtube.com/watch?v=hiiEeMN7vbQ</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Further </a:t>
            </a:r>
            <a:r>
              <a:rPr lang="en-AU" sz="1200" kern="1200" dirty="0" smtClean="0">
                <a:solidFill>
                  <a:schemeClr val="tx1"/>
                </a:solidFill>
                <a:effectLst/>
                <a:latin typeface="+mn-lt"/>
                <a:ea typeface="+mn-ea"/>
                <a:cs typeface="+mn-cs"/>
              </a:rPr>
              <a:t>information is provided</a:t>
            </a:r>
            <a:r>
              <a:rPr lang="en-AU" sz="1200" kern="1200" baseline="0" dirty="0" smtClean="0">
                <a:solidFill>
                  <a:schemeClr val="tx1"/>
                </a:solidFill>
                <a:effectLst/>
                <a:latin typeface="+mn-lt"/>
                <a:ea typeface="+mn-ea"/>
                <a:cs typeface="+mn-cs"/>
              </a:rPr>
              <a:t> in the feedback Spotlight on page 9.</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Draw on some of the responses from the activity in the previous slide, particularly to ‘self’ feedback, to assist with reflection on praise. </a:t>
            </a:r>
            <a:endParaRPr lang="en-AU"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next slide provides an activity focussed on the growth mindset.</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Praise for intelligence and talent </a:t>
            </a:r>
            <a:r>
              <a:rPr lang="en-AU" sz="1200" kern="1200" dirty="0" smtClean="0">
                <a:solidFill>
                  <a:schemeClr val="tx1"/>
                </a:solidFill>
                <a:effectLst/>
                <a:latin typeface="+mn-lt"/>
                <a:ea typeface="+mn-ea"/>
                <a:cs typeface="+mn-cs"/>
              </a:rPr>
              <a:t>can push </a:t>
            </a:r>
            <a:r>
              <a:rPr lang="en-AU" sz="1200" kern="1200" dirty="0" smtClean="0">
                <a:solidFill>
                  <a:schemeClr val="tx1"/>
                </a:solidFill>
                <a:effectLst/>
                <a:latin typeface="+mn-lt"/>
                <a:ea typeface="+mn-ea"/>
                <a:cs typeface="+mn-cs"/>
              </a:rPr>
              <a:t>students away from learning and growth, and makes them vulnerable to a fixed mindset.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Praising effort, process, strategy and progress build students’ resilience and creates greater confidence and persistence – supporting a growth mindset.</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r>
              <a:rPr lang="en-AU" sz="1200" b="0" kern="1200" dirty="0" err="1" smtClean="0">
                <a:solidFill>
                  <a:schemeClr val="tx1"/>
                </a:solidFill>
                <a:effectLst/>
                <a:latin typeface="+mn-lt"/>
                <a:ea typeface="+mn-ea"/>
                <a:cs typeface="+mn-cs"/>
              </a:rPr>
              <a:t>Dweck</a:t>
            </a:r>
            <a:r>
              <a:rPr lang="en-AU" sz="1200" b="0" kern="1200" dirty="0" smtClean="0">
                <a:solidFill>
                  <a:schemeClr val="tx1"/>
                </a:solidFill>
                <a:effectLst/>
                <a:latin typeface="+mn-lt"/>
                <a:ea typeface="+mn-ea"/>
                <a:cs typeface="+mn-cs"/>
              </a:rPr>
              <a:t>, C.S 2007, ‘</a:t>
            </a:r>
            <a:r>
              <a:rPr lang="en-AU" sz="1200" b="0" i="1" kern="1200" dirty="0" smtClean="0">
                <a:solidFill>
                  <a:schemeClr val="tx1"/>
                </a:solidFill>
                <a:effectLst/>
                <a:latin typeface="+mn-lt"/>
                <a:ea typeface="+mn-ea"/>
                <a:cs typeface="+mn-cs"/>
              </a:rPr>
              <a:t>The perils and promises of praise</a:t>
            </a:r>
            <a:r>
              <a:rPr lang="en-AU" sz="1200" b="0" kern="1200" dirty="0" smtClean="0">
                <a:solidFill>
                  <a:schemeClr val="tx1"/>
                </a:solidFill>
                <a:effectLst/>
                <a:latin typeface="+mn-lt"/>
                <a:ea typeface="+mn-ea"/>
                <a:cs typeface="+mn-cs"/>
              </a:rPr>
              <a:t>’, ASCD, vol. 65, no. 12, pp. 34-39.</a:t>
            </a:r>
          </a:p>
          <a:p>
            <a:r>
              <a:rPr lang="en-AU" sz="1200" b="0" kern="1200" dirty="0" err="1" smtClean="0">
                <a:solidFill>
                  <a:schemeClr val="tx1"/>
                </a:solidFill>
                <a:effectLst/>
                <a:latin typeface="+mn-lt"/>
                <a:ea typeface="+mn-ea"/>
                <a:cs typeface="+mn-cs"/>
              </a:rPr>
              <a:t>Dweck</a:t>
            </a:r>
            <a:r>
              <a:rPr lang="en-AU" sz="1200" b="0" kern="1200" dirty="0" smtClean="0">
                <a:solidFill>
                  <a:schemeClr val="tx1"/>
                </a:solidFill>
                <a:effectLst/>
                <a:latin typeface="+mn-lt"/>
                <a:ea typeface="+mn-ea"/>
                <a:cs typeface="+mn-cs"/>
              </a:rPr>
              <a:t>, C 2017, </a:t>
            </a:r>
            <a:r>
              <a:rPr lang="en-AU" sz="1200" b="0" i="1" kern="1200" dirty="0" smtClean="0">
                <a:solidFill>
                  <a:schemeClr val="tx1"/>
                </a:solidFill>
                <a:effectLst/>
                <a:latin typeface="+mn-lt"/>
                <a:ea typeface="+mn-ea"/>
                <a:cs typeface="+mn-cs"/>
              </a:rPr>
              <a:t>Mindset-Updated Edition: Changing The Way You think To Fulfil Your Potential</a:t>
            </a:r>
            <a:r>
              <a:rPr lang="en-AU" sz="1200" b="0" i="0" kern="1200" dirty="0" smtClean="0">
                <a:solidFill>
                  <a:schemeClr val="tx1"/>
                </a:solidFill>
                <a:effectLst/>
                <a:latin typeface="+mn-lt"/>
                <a:ea typeface="+mn-ea"/>
                <a:cs typeface="+mn-cs"/>
              </a:rPr>
              <a:t>,</a:t>
            </a:r>
            <a:r>
              <a:rPr lang="en-AU" sz="1200" b="0" kern="1200" dirty="0" smtClean="0">
                <a:solidFill>
                  <a:schemeClr val="tx1"/>
                </a:solidFill>
                <a:effectLst/>
                <a:latin typeface="+mn-lt"/>
                <a:ea typeface="+mn-ea"/>
                <a:cs typeface="+mn-cs"/>
              </a:rPr>
              <a:t> Hachette, UK.</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a:t>
            </a:r>
            <a:r>
              <a:rPr lang="en-AU" sz="1200" b="1" kern="1200" dirty="0" smtClean="0">
                <a:solidFill>
                  <a:schemeClr val="tx1"/>
                </a:solidFill>
                <a:effectLst/>
                <a:latin typeface="+mn-lt"/>
                <a:ea typeface="+mn-ea"/>
                <a:cs typeface="+mn-cs"/>
              </a:rPr>
              <a:t>outcomes:</a:t>
            </a:r>
          </a:p>
          <a:p>
            <a:r>
              <a:rPr lang="en-AU" sz="1200" b="0" kern="1200" dirty="0" smtClean="0">
                <a:solidFill>
                  <a:schemeClr val="tx1"/>
                </a:solidFill>
                <a:effectLst/>
                <a:latin typeface="+mn-lt"/>
                <a:ea typeface="+mn-ea"/>
                <a:cs typeface="+mn-cs"/>
              </a:rPr>
              <a:t>Teachers will: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develop </a:t>
            </a:r>
            <a:r>
              <a:rPr lang="en-AU" sz="1200" kern="1200" dirty="0" smtClean="0">
                <a:solidFill>
                  <a:schemeClr val="tx1"/>
                </a:solidFill>
                <a:effectLst/>
                <a:latin typeface="+mn-lt"/>
                <a:ea typeface="+mn-ea"/>
                <a:cs typeface="+mn-cs"/>
              </a:rPr>
              <a:t>a better understanding of the perils of praising fixed traits in students such as intelligence and </a:t>
            </a:r>
            <a:r>
              <a:rPr lang="en-AU" sz="1200" kern="1200" dirty="0" smtClean="0">
                <a:solidFill>
                  <a:schemeClr val="tx1"/>
                </a:solidFill>
                <a:effectLst/>
                <a:latin typeface="+mn-lt"/>
                <a:ea typeface="+mn-ea"/>
                <a:cs typeface="+mn-cs"/>
              </a:rPr>
              <a:t>talent.</a:t>
            </a:r>
            <a:endParaRPr lang="en-AU" sz="1200" kern="1200" dirty="0" smtClean="0">
              <a:solidFill>
                <a:schemeClr val="tx1"/>
              </a:solidFill>
              <a:effectLst/>
              <a:latin typeface="+mn-lt"/>
              <a:ea typeface="+mn-ea"/>
              <a:cs typeface="+mn-cs"/>
            </a:endParaRP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10 </a:t>
            </a:r>
            <a:r>
              <a:rPr lang="en-AU" sz="1200" kern="1200" baseline="0" dirty="0" smtClean="0">
                <a:solidFill>
                  <a:schemeClr val="tx1"/>
                </a:solidFill>
                <a:effectLst/>
                <a:latin typeface="+mn-lt"/>
                <a:ea typeface="+mn-ea"/>
                <a:cs typeface="+mn-cs"/>
              </a:rPr>
              <a:t>minutes</a:t>
            </a:r>
          </a:p>
          <a:p>
            <a:endParaRPr lang="en-AU" dirty="0" smtClean="0"/>
          </a:p>
        </p:txBody>
      </p:sp>
      <p:sp>
        <p:nvSpPr>
          <p:cNvPr id="4" name="Slide Number Placeholder 3"/>
          <p:cNvSpPr>
            <a:spLocks noGrp="1"/>
          </p:cNvSpPr>
          <p:nvPr>
            <p:ph type="sldNum" sz="quarter" idx="10"/>
          </p:nvPr>
        </p:nvSpPr>
        <p:spPr/>
        <p:txBody>
          <a:bodyPr/>
          <a:lstStyle/>
          <a:p>
            <a:fld id="{7E27A927-69E9-42F3-937C-A00C33C1F4BA}" type="slidenum">
              <a:rPr lang="en-AU" smtClean="0"/>
              <a:t>17</a:t>
            </a:fld>
            <a:endParaRPr lang="en-AU"/>
          </a:p>
        </p:txBody>
      </p:sp>
    </p:spTree>
    <p:extLst>
      <p:ext uri="{BB962C8B-B14F-4D97-AF65-F5344CB8AC3E}">
        <p14:creationId xmlns:p14="http://schemas.microsoft.com/office/powerpoint/2010/main" val="348214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a:t>
            </a:r>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provide an </a:t>
            </a:r>
            <a:r>
              <a:rPr lang="en-AU" sz="1200" kern="1200" dirty="0" smtClean="0">
                <a:solidFill>
                  <a:schemeClr val="tx1"/>
                </a:solidFill>
                <a:effectLst/>
                <a:latin typeface="+mn-lt"/>
                <a:ea typeface="+mn-ea"/>
                <a:cs typeface="+mn-cs"/>
              </a:rPr>
              <a:t>opportunity</a:t>
            </a:r>
            <a:r>
              <a:rPr lang="en-AU" sz="1200" kern="1200" baseline="0" dirty="0" smtClean="0">
                <a:solidFill>
                  <a:schemeClr val="tx1"/>
                </a:solidFill>
                <a:effectLst/>
                <a:latin typeface="+mn-lt"/>
                <a:ea typeface="+mn-ea"/>
                <a:cs typeface="+mn-cs"/>
              </a:rPr>
              <a:t> to reflect on and discuss the fixed and growth mindsets and how a growth culture can be enhanced in your context.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 notes: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baseline="0" dirty="0" smtClean="0"/>
              <a:t>To encourage staff to reflect on Carol’s presentation you can run a NEWS activity as a way of collectively understanding how you can foster a growth mindset within your context. </a:t>
            </a:r>
          </a:p>
          <a:p>
            <a:pPr marL="171450" indent="-171450">
              <a:buFont typeface="Arial" panose="020B0604020202020204" pitchFamily="34" charset="0"/>
              <a:buChar char="•"/>
            </a:pPr>
            <a:r>
              <a:rPr lang="en-AU" baseline="0" dirty="0" smtClean="0"/>
              <a:t>This activity can help to clarify what further information is needed to help staff foster a growth mindset within classrooms and across the school. </a:t>
            </a:r>
          </a:p>
          <a:p>
            <a:endParaRPr lang="en-AU" sz="1200" b="1" kern="1200" dirty="0" smtClean="0">
              <a:solidFill>
                <a:schemeClr val="tx1"/>
              </a:solidFill>
              <a:effectLst/>
              <a:latin typeface="+mn-lt"/>
              <a:ea typeface="+mn-ea"/>
              <a:cs typeface="+mn-cs"/>
            </a:endParaRPr>
          </a:p>
          <a:p>
            <a:r>
              <a:rPr lang="en-AU" b="1" baseline="0" dirty="0" smtClean="0"/>
              <a:t>Suggested </a:t>
            </a:r>
            <a:r>
              <a:rPr lang="en-AU" b="1" baseline="0" dirty="0" smtClean="0"/>
              <a:t>activity:</a:t>
            </a:r>
          </a:p>
          <a:p>
            <a:pPr marL="171450" indent="-171450">
              <a:buFont typeface="Arial" panose="020B0604020202020204" pitchFamily="34" charset="0"/>
              <a:buChar char="•"/>
            </a:pPr>
            <a:r>
              <a:rPr lang="en-AU" baseline="0" dirty="0" smtClean="0"/>
              <a:t>Place four posters around the room with one of the following titles on each: </a:t>
            </a:r>
          </a:p>
          <a:p>
            <a:pPr marL="628650" lvl="1" indent="-171450">
              <a:buFont typeface="Arial" panose="020B0604020202020204" pitchFamily="34" charset="0"/>
              <a:buChar char="•"/>
            </a:pPr>
            <a:r>
              <a:rPr lang="en-AU" baseline="0" dirty="0" smtClean="0"/>
              <a:t>Need to know… (What more do I need to know in order to understand this concept?)</a:t>
            </a:r>
          </a:p>
          <a:p>
            <a:pPr marL="628650" lvl="1" indent="-171450">
              <a:buFont typeface="Arial" panose="020B0604020202020204" pitchFamily="34" charset="0"/>
              <a:buChar char="•"/>
            </a:pPr>
            <a:r>
              <a:rPr lang="en-AU" baseline="0" dirty="0" smtClean="0"/>
              <a:t>Excited about… (What excites me about this work and how it might connect to my teaching?)</a:t>
            </a:r>
          </a:p>
          <a:p>
            <a:pPr marL="628650" lvl="1" indent="-171450">
              <a:buFont typeface="Arial" panose="020B0604020202020204" pitchFamily="34" charset="0"/>
              <a:buChar char="•"/>
            </a:pPr>
            <a:r>
              <a:rPr lang="en-AU" baseline="0" dirty="0" smtClean="0"/>
              <a:t>Worried about… (What worries me about focusing on the growth mindset?)</a:t>
            </a:r>
          </a:p>
          <a:p>
            <a:pPr marL="628650" lvl="1" indent="-171450">
              <a:buFont typeface="Arial" panose="020B0604020202020204" pitchFamily="34" charset="0"/>
              <a:buChar char="•"/>
            </a:pPr>
            <a:r>
              <a:rPr lang="en-AU" baseline="0" dirty="0" smtClean="0"/>
              <a:t>Support required…. (What support do I need in order to introduce a growth mindset into my classroom?)</a:t>
            </a:r>
          </a:p>
          <a:p>
            <a:pPr marL="171450" lvl="0" indent="-171450">
              <a:buFont typeface="Arial" panose="020B0604020202020204" pitchFamily="34" charset="0"/>
              <a:buChar char="•"/>
            </a:pPr>
            <a:r>
              <a:rPr lang="en-AU" baseline="0" dirty="0" smtClean="0"/>
              <a:t>Give staff a few minutes to address each of these on post-it notes and to attach the post-it notes to the appropriate posters.</a:t>
            </a:r>
          </a:p>
          <a:p>
            <a:pPr marL="171450" lvl="0" indent="-171450">
              <a:buFont typeface="Arial" panose="020B0604020202020204" pitchFamily="34" charset="0"/>
              <a:buChar char="•"/>
            </a:pPr>
            <a:r>
              <a:rPr lang="en-AU" baseline="0" dirty="0" smtClean="0"/>
              <a:t>Ask staff to try to group similar ideas or themes together as they attach their notes.</a:t>
            </a:r>
          </a:p>
          <a:p>
            <a:pPr marL="171450" lvl="0" indent="-171450">
              <a:buFont typeface="Arial" panose="020B0604020202020204" pitchFamily="34" charset="0"/>
              <a:buChar char="•"/>
            </a:pPr>
            <a:r>
              <a:rPr lang="en-AU" baseline="0" dirty="0" smtClean="0"/>
              <a:t>Use the notes on each poster to address one or more of the following:</a:t>
            </a:r>
          </a:p>
          <a:p>
            <a:pPr marL="628650" lvl="1" indent="-171450">
              <a:buFont typeface="Arial" panose="020B0604020202020204" pitchFamily="34" charset="0"/>
              <a:buChar char="•"/>
            </a:pPr>
            <a:r>
              <a:rPr lang="en-AU" baseline="0" dirty="0" smtClean="0"/>
              <a:t>share ideas and themes back to the group</a:t>
            </a:r>
          </a:p>
          <a:p>
            <a:pPr marL="628650" lvl="1" indent="-171450">
              <a:buFont typeface="Arial" panose="020B0604020202020204" pitchFamily="34" charset="0"/>
              <a:buChar char="•"/>
            </a:pPr>
            <a:r>
              <a:rPr lang="en-AU" baseline="0" dirty="0" smtClean="0"/>
              <a:t>discuss key ideas and themes as a group</a:t>
            </a:r>
          </a:p>
          <a:p>
            <a:pPr marL="628650" lvl="1" indent="-171450">
              <a:buFont typeface="Arial" panose="020B0604020202020204" pitchFamily="34" charset="0"/>
              <a:buChar char="•"/>
            </a:pPr>
            <a:r>
              <a:rPr lang="en-AU" baseline="0" dirty="0" smtClean="0"/>
              <a:t>use the information to plan future professional learning for staff</a:t>
            </a:r>
          </a:p>
          <a:p>
            <a:pPr marL="628650" lvl="1" indent="-171450">
              <a:buFont typeface="Arial" panose="020B0604020202020204" pitchFamily="34" charset="0"/>
              <a:buChar char="•"/>
            </a:pPr>
            <a:r>
              <a:rPr lang="en-AU" baseline="0" dirty="0" smtClean="0"/>
              <a:t>coordinate staff in taking action to gather and share further information about the growth mindset to assist them in taking action.</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a:t>
            </a:r>
          </a:p>
          <a:p>
            <a:r>
              <a:rPr lang="en-AU" sz="1200" b="0" kern="1200" dirty="0" smtClean="0">
                <a:solidFill>
                  <a:schemeClr val="tx1"/>
                </a:solidFill>
                <a:effectLst/>
                <a:latin typeface="+mn-lt"/>
                <a:ea typeface="+mn-ea"/>
                <a:cs typeface="+mn-cs"/>
              </a:rPr>
              <a:t>Teachers will: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reflect on the types of praise they give their students and its potential impact.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develop a better understanding of the perils of praising fixed traits in students such as intelligence and talent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plan to access </a:t>
            </a:r>
            <a:r>
              <a:rPr lang="en-AU" sz="1200" kern="1200" dirty="0" smtClean="0">
                <a:solidFill>
                  <a:schemeClr val="tx1"/>
                </a:solidFill>
                <a:effectLst/>
                <a:latin typeface="+mn-lt"/>
                <a:ea typeface="+mn-ea"/>
                <a:cs typeface="+mn-cs"/>
              </a:rPr>
              <a:t>and share further </a:t>
            </a:r>
            <a:r>
              <a:rPr lang="en-AU" sz="1200" kern="1200" dirty="0" smtClean="0">
                <a:solidFill>
                  <a:schemeClr val="tx1"/>
                </a:solidFill>
                <a:effectLst/>
                <a:latin typeface="+mn-lt"/>
                <a:ea typeface="+mn-ea"/>
                <a:cs typeface="+mn-cs"/>
              </a:rPr>
              <a:t>information,</a:t>
            </a:r>
            <a:r>
              <a:rPr lang="en-AU" sz="1200" kern="1200" baseline="0" dirty="0" smtClean="0">
                <a:solidFill>
                  <a:schemeClr val="tx1"/>
                </a:solidFill>
                <a:effectLst/>
                <a:latin typeface="+mn-lt"/>
                <a:ea typeface="+mn-ea"/>
                <a:cs typeface="+mn-cs"/>
              </a:rPr>
              <a:t> as required</a:t>
            </a:r>
            <a:r>
              <a:rPr lang="en-AU" sz="1200" kern="1200" dirty="0" smtClean="0">
                <a:solidFill>
                  <a:schemeClr val="tx1"/>
                </a:solidFill>
                <a:effectLst/>
                <a:latin typeface="+mn-lt"/>
                <a:ea typeface="+mn-ea"/>
                <a:cs typeface="+mn-cs"/>
              </a:rPr>
              <a:t>.</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a:t>
            </a:r>
            <a:r>
              <a:rPr lang="en-AU" sz="1200" kern="1200" baseline="0" dirty="0" smtClean="0">
                <a:solidFill>
                  <a:schemeClr val="tx1"/>
                </a:solidFill>
                <a:effectLst/>
                <a:latin typeface="+mn-lt"/>
                <a:ea typeface="+mn-ea"/>
                <a:cs typeface="+mn-cs"/>
              </a:rPr>
              <a:t>minutes</a:t>
            </a:r>
          </a:p>
          <a:p>
            <a:endParaRPr lang="en-AU" dirty="0" smtClean="0"/>
          </a:p>
        </p:txBody>
      </p:sp>
      <p:sp>
        <p:nvSpPr>
          <p:cNvPr id="4" name="Slide Number Placeholder 3"/>
          <p:cNvSpPr>
            <a:spLocks noGrp="1"/>
          </p:cNvSpPr>
          <p:nvPr>
            <p:ph type="sldNum" sz="quarter" idx="10"/>
          </p:nvPr>
        </p:nvSpPr>
        <p:spPr/>
        <p:txBody>
          <a:bodyPr/>
          <a:lstStyle/>
          <a:p>
            <a:fld id="{7E27A927-69E9-42F3-937C-A00C33C1F4BA}" type="slidenum">
              <a:rPr lang="en-AU" smtClean="0"/>
              <a:t>18</a:t>
            </a:fld>
            <a:endParaRPr lang="en-AU"/>
          </a:p>
        </p:txBody>
      </p:sp>
    </p:spTree>
    <p:extLst>
      <p:ext uri="{BB962C8B-B14F-4D97-AF65-F5344CB8AC3E}">
        <p14:creationId xmlns:p14="http://schemas.microsoft.com/office/powerpoint/2010/main" val="248988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r>
              <a:rPr lang="en-AU" sz="1200" dirty="0" smtClean="0"/>
              <a:t>To understand the </a:t>
            </a:r>
            <a:r>
              <a:rPr lang="en-AU" sz="1200" dirty="0" smtClean="0"/>
              <a:t>importance of collaboration in supporting teachers to develop knowledge and to enhance feedback practices.</a:t>
            </a:r>
            <a:r>
              <a:rPr lang="en-AU" sz="1200" baseline="0" dirty="0" smtClean="0"/>
              <a:t> </a:t>
            </a:r>
            <a:endParaRPr lang="en-AU" sz="1200" dirty="0" smtClean="0"/>
          </a:p>
          <a:p>
            <a:pPr marL="0" indent="0">
              <a:buFontTx/>
              <a:buNone/>
            </a:pPr>
            <a:endParaRPr lang="en-AU" sz="1200" dirty="0" smtClean="0"/>
          </a:p>
          <a:p>
            <a:r>
              <a:rPr lang="en-AU" sz="1200" b="1" kern="1200" dirty="0" smtClean="0">
                <a:solidFill>
                  <a:schemeClr val="tx1"/>
                </a:solidFill>
                <a:effectLst/>
                <a:latin typeface="+mn-lt"/>
                <a:ea typeface="+mn-ea"/>
                <a:cs typeface="+mn-cs"/>
              </a:rPr>
              <a:t>Facilitator notes: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importance of teachers working</a:t>
            </a:r>
            <a:r>
              <a:rPr lang="en-AU" sz="1200" kern="1200" baseline="0" dirty="0" smtClean="0">
                <a:solidFill>
                  <a:schemeClr val="tx1"/>
                </a:solidFill>
                <a:effectLst/>
                <a:latin typeface="+mn-lt"/>
                <a:ea typeface="+mn-ea"/>
                <a:cs typeface="+mn-cs"/>
              </a:rPr>
              <a:t> collaboratively to build knowledge and enhance feedback practices is evident through </a:t>
            </a:r>
            <a:r>
              <a:rPr lang="en-AU" sz="1200" kern="1200" baseline="0" dirty="0" smtClean="0">
                <a:solidFill>
                  <a:schemeClr val="tx1"/>
                </a:solidFill>
                <a:effectLst/>
                <a:latin typeface="+mn-lt"/>
                <a:ea typeface="+mn-ea"/>
                <a:cs typeface="+mn-cs"/>
              </a:rPr>
              <a:t>each of </a:t>
            </a:r>
            <a:r>
              <a:rPr lang="en-AU" sz="1200" kern="1200" baseline="0" dirty="0" smtClean="0">
                <a:solidFill>
                  <a:schemeClr val="tx1"/>
                </a:solidFill>
                <a:effectLst/>
                <a:latin typeface="+mn-lt"/>
                <a:ea typeface="+mn-ea"/>
                <a:cs typeface="+mn-cs"/>
              </a:rPr>
              <a:t>the feedback case studies and is supported </a:t>
            </a:r>
            <a:r>
              <a:rPr lang="en-AU" sz="1200" kern="1200" baseline="0" dirty="0" smtClean="0">
                <a:solidFill>
                  <a:schemeClr val="tx1"/>
                </a:solidFill>
                <a:effectLst/>
                <a:latin typeface="+mn-lt"/>
                <a:ea typeface="+mn-ea"/>
                <a:cs typeface="+mn-cs"/>
              </a:rPr>
              <a:t>by research</a:t>
            </a:r>
            <a:r>
              <a:rPr lang="en-AU"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This slide can he used to simply affirm the need for collegial support in implementation or to support staff in reviewing and strengthening current practices.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Professional Learning Communities strategy included in the feedback resources provides evidence based advice on how to establish and sustain PLCs and also provides links for finding out further information</a:t>
            </a:r>
            <a:r>
              <a:rPr lang="en-AU"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a:t>
            </a:r>
            <a:r>
              <a:rPr lang="en-AU" sz="1200" kern="1200" baseline="0" dirty="0" smtClean="0">
                <a:solidFill>
                  <a:schemeClr val="tx1"/>
                </a:solidFill>
                <a:effectLst/>
                <a:latin typeface="+mn-lt"/>
                <a:ea typeface="+mn-ea"/>
                <a:cs typeface="+mn-cs"/>
              </a:rPr>
              <a:t>PLC strategy is a useful resource as you refine, refocus or establish collaborative meeting opportunities. The strategy is available at </a:t>
            </a:r>
            <a:r>
              <a:rPr lang="en-AU" sz="1200" kern="1200" baseline="0" dirty="0" smtClean="0">
                <a:solidFill>
                  <a:schemeClr val="tx1"/>
                </a:solidFill>
                <a:effectLst/>
                <a:latin typeface="+mn-lt"/>
                <a:ea typeface="+mn-ea"/>
                <a:cs typeface="+mn-cs"/>
              </a:rPr>
              <a:t>www.aitsl.edu.au/feedback.</a:t>
            </a:r>
            <a:endParaRPr lang="en-AU" sz="1200" kern="1200" dirty="0" smtClean="0">
              <a:solidFill>
                <a:schemeClr val="tx1"/>
              </a:solidFill>
              <a:effectLst/>
              <a:latin typeface="+mn-lt"/>
              <a:ea typeface="+mn-ea"/>
              <a:cs typeface="+mn-cs"/>
            </a:endParaRPr>
          </a:p>
          <a:p>
            <a:pPr marL="0" indent="0">
              <a:buFontTx/>
              <a:buNone/>
            </a:pPr>
            <a:endParaRPr lang="en-AU" sz="1200" b="1"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kern="1200" baseline="0" dirty="0" err="1" smtClean="0">
                <a:solidFill>
                  <a:schemeClr val="tx1"/>
                </a:solidFill>
                <a:effectLst/>
                <a:latin typeface="+mn-lt"/>
                <a:ea typeface="+mn-ea"/>
                <a:cs typeface="+mn-cs"/>
              </a:rPr>
              <a:t>Heitink</a:t>
            </a:r>
            <a:r>
              <a:rPr lang="en-AU" sz="1200" kern="1200" baseline="0" dirty="0" smtClean="0">
                <a:solidFill>
                  <a:schemeClr val="tx1"/>
                </a:solidFill>
                <a:effectLst/>
                <a:latin typeface="+mn-lt"/>
                <a:ea typeface="+mn-ea"/>
                <a:cs typeface="+mn-cs"/>
              </a:rPr>
              <a:t> et al. note teachers need support to introduce new teaching strategies, effective feedback practices and effective questioning and that practice-centred collaboration is </a:t>
            </a:r>
            <a:r>
              <a:rPr lang="en-AU" sz="1200" kern="1200" baseline="0" dirty="0" smtClean="0">
                <a:solidFill>
                  <a:schemeClr val="tx1"/>
                </a:solidFill>
                <a:effectLst/>
                <a:latin typeface="+mn-lt"/>
                <a:ea typeface="+mn-ea"/>
                <a:cs typeface="+mn-cs"/>
              </a:rPr>
              <a:t>“an </a:t>
            </a:r>
            <a:r>
              <a:rPr lang="en-AU" sz="1200" kern="1200" baseline="0" dirty="0" smtClean="0">
                <a:solidFill>
                  <a:schemeClr val="tx1"/>
                </a:solidFill>
                <a:effectLst/>
                <a:latin typeface="+mn-lt"/>
                <a:ea typeface="+mn-ea"/>
                <a:cs typeface="+mn-cs"/>
              </a:rPr>
              <a:t>important means for facilitating  this kind of </a:t>
            </a:r>
            <a:r>
              <a:rPr lang="en-AU" sz="1200" kern="1200" baseline="0" dirty="0" smtClean="0">
                <a:solidFill>
                  <a:schemeClr val="tx1"/>
                </a:solidFill>
                <a:effectLst/>
                <a:latin typeface="+mn-lt"/>
                <a:ea typeface="+mn-ea"/>
                <a:cs typeface="+mn-cs"/>
              </a:rPr>
              <a:t>support” </a:t>
            </a:r>
            <a:r>
              <a:rPr lang="en-AU" sz="1200" kern="1200" baseline="0" dirty="0" smtClean="0">
                <a:solidFill>
                  <a:schemeClr val="tx1"/>
                </a:solidFill>
                <a:effectLst/>
                <a:latin typeface="+mn-lt"/>
                <a:ea typeface="+mn-ea"/>
                <a:cs typeface="+mn-cs"/>
              </a:rPr>
              <a:t>(</a:t>
            </a:r>
            <a:r>
              <a:rPr lang="en-AU" sz="1200" kern="1200" baseline="0" dirty="0" err="1" smtClean="0">
                <a:solidFill>
                  <a:schemeClr val="tx1"/>
                </a:solidFill>
                <a:effectLst/>
                <a:latin typeface="+mn-lt"/>
                <a:ea typeface="+mn-ea"/>
                <a:cs typeface="+mn-cs"/>
              </a:rPr>
              <a:t>Heitink</a:t>
            </a:r>
            <a:r>
              <a:rPr lang="en-AU" sz="1200" kern="1200" baseline="0" dirty="0" smtClean="0">
                <a:solidFill>
                  <a:schemeClr val="tx1"/>
                </a:solidFill>
                <a:effectLst/>
                <a:latin typeface="+mn-lt"/>
                <a:ea typeface="+mn-ea"/>
                <a:cs typeface="+mn-cs"/>
              </a:rPr>
              <a:t>, et al., 2016, p58)</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“Teachers </a:t>
            </a:r>
            <a:r>
              <a:rPr lang="en-AU" sz="1200" kern="1200" baseline="0" dirty="0" smtClean="0">
                <a:solidFill>
                  <a:schemeClr val="tx1"/>
                </a:solidFill>
                <a:effectLst/>
                <a:latin typeface="+mn-lt"/>
                <a:ea typeface="+mn-ea"/>
                <a:cs typeface="+mn-cs"/>
              </a:rPr>
              <a:t>need to engage in conversations with colleagues about formative assessment and teaching, and collaborate on shared problems and dilemmas</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a:t>
            </a:r>
            <a:r>
              <a:rPr lang="en-AU" sz="1200" kern="1200" baseline="0" dirty="0" err="1" smtClean="0">
                <a:solidFill>
                  <a:schemeClr val="tx1"/>
                </a:solidFill>
                <a:effectLst/>
                <a:latin typeface="+mn-lt"/>
                <a:ea typeface="+mn-ea"/>
                <a:cs typeface="+mn-cs"/>
              </a:rPr>
              <a:t>Heitink</a:t>
            </a:r>
            <a:r>
              <a:rPr lang="en-AU" sz="1200" kern="1200" baseline="0" dirty="0" smtClean="0">
                <a:solidFill>
                  <a:schemeClr val="tx1"/>
                </a:solidFill>
                <a:effectLst/>
                <a:latin typeface="+mn-lt"/>
                <a:ea typeface="+mn-ea"/>
                <a:cs typeface="+mn-cs"/>
              </a:rPr>
              <a:t>, et al., 2016, p58)</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It is important to identify opportunities for teachers to work collaboratively and to ensure that the collaborative opportunities are leading to the desired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Suggested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Provide copies of the Professional Learning Communities strategy document to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In groups have staff review the PLC strategy document and then reflect on their current opportunities to collaborate - identifying strengths and areas for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Have staff brainstorm and then refine a list of possible actions to enhance their collaborative opportunities and collegial support, as they focus on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Staff may also plan to look into some of the suggested links in the PLC strategy document and to share this information at a future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Research:</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b="0" i="0" u="none" strike="noStrike" kern="1200" baseline="0" dirty="0" err="1" smtClean="0">
                <a:solidFill>
                  <a:schemeClr val="tx1"/>
                </a:solidFill>
                <a:latin typeface="+mn-lt"/>
                <a:ea typeface="+mn-ea"/>
                <a:cs typeface="+mn-cs"/>
              </a:rPr>
              <a:t>Heitink</a:t>
            </a:r>
            <a:r>
              <a:rPr lang="en-AU" sz="1200" b="0" i="0" u="none" strike="noStrike" kern="1200" baseline="0" dirty="0" smtClean="0">
                <a:solidFill>
                  <a:schemeClr val="tx1"/>
                </a:solidFill>
                <a:latin typeface="+mn-lt"/>
                <a:ea typeface="+mn-ea"/>
                <a:cs typeface="+mn-cs"/>
              </a:rPr>
              <a:t>, M, Van der </a:t>
            </a:r>
            <a:r>
              <a:rPr lang="en-AU" sz="1200" b="0" i="0" u="none" strike="noStrike" kern="1200" baseline="0" dirty="0" err="1" smtClean="0">
                <a:solidFill>
                  <a:schemeClr val="tx1"/>
                </a:solidFill>
                <a:latin typeface="+mn-lt"/>
                <a:ea typeface="+mn-ea"/>
                <a:cs typeface="+mn-cs"/>
              </a:rPr>
              <a:t>Kleij</a:t>
            </a:r>
            <a:r>
              <a:rPr lang="en-AU" sz="1200" b="0" i="0" u="none" strike="noStrike" kern="1200" baseline="0" dirty="0" smtClean="0">
                <a:solidFill>
                  <a:schemeClr val="tx1"/>
                </a:solidFill>
                <a:latin typeface="+mn-lt"/>
                <a:ea typeface="+mn-ea"/>
                <a:cs typeface="+mn-cs"/>
              </a:rPr>
              <a:t>, F, </a:t>
            </a:r>
            <a:r>
              <a:rPr lang="en-AU" sz="1200" b="0" i="0" u="none" strike="noStrike" kern="1200" baseline="0" dirty="0" err="1" smtClean="0">
                <a:solidFill>
                  <a:schemeClr val="tx1"/>
                </a:solidFill>
                <a:latin typeface="+mn-lt"/>
                <a:ea typeface="+mn-ea"/>
                <a:cs typeface="+mn-cs"/>
              </a:rPr>
              <a:t>Veldkamp</a:t>
            </a:r>
            <a:r>
              <a:rPr lang="en-AU" sz="1200" b="0" i="0" u="none" strike="noStrike" kern="1200" baseline="0" dirty="0" smtClean="0">
                <a:solidFill>
                  <a:schemeClr val="tx1"/>
                </a:solidFill>
                <a:latin typeface="+mn-lt"/>
                <a:ea typeface="+mn-ea"/>
                <a:cs typeface="+mn-cs"/>
              </a:rPr>
              <a:t>, B, </a:t>
            </a:r>
            <a:r>
              <a:rPr lang="en-AU" sz="1200" b="0" i="0" u="none" strike="noStrike" kern="1200" baseline="0" dirty="0" err="1" smtClean="0">
                <a:solidFill>
                  <a:schemeClr val="tx1"/>
                </a:solidFill>
                <a:latin typeface="+mn-lt"/>
                <a:ea typeface="+mn-ea"/>
                <a:cs typeface="+mn-cs"/>
              </a:rPr>
              <a:t>Schildkamp</a:t>
            </a:r>
            <a:r>
              <a:rPr lang="en-AU" sz="1200" b="0" i="0" u="none" strike="noStrike" kern="1200" baseline="0" dirty="0" smtClean="0">
                <a:solidFill>
                  <a:schemeClr val="tx1"/>
                </a:solidFill>
                <a:latin typeface="+mn-lt"/>
                <a:ea typeface="+mn-ea"/>
                <a:cs typeface="+mn-cs"/>
              </a:rPr>
              <a:t>, K &amp; Kippers, W, 2016, ‘A systematic review of prerequisites for implementing assessment for learning in classroom practice’, Educational Research Review, vol. 17, pp. 50-62.</a:t>
            </a:r>
            <a:endParaRPr lang="en-AU" b="1" dirty="0" smtClean="0"/>
          </a:p>
          <a:p>
            <a:endParaRPr lang="en-AU" b="1" dirty="0" smtClean="0"/>
          </a:p>
          <a:p>
            <a:r>
              <a:rPr lang="en-AU" b="1" dirty="0" smtClean="0"/>
              <a:t>Expected</a:t>
            </a:r>
            <a:r>
              <a:rPr lang="en-AU" b="1" baseline="0" dirty="0" smtClean="0"/>
              <a:t> outcomes:</a:t>
            </a:r>
            <a:endParaRPr lang="en-AU" b="1" dirty="0" smtClean="0"/>
          </a:p>
          <a:p>
            <a:r>
              <a:rPr lang="en-AU" b="0" baseline="0" dirty="0" smtClean="0"/>
              <a:t>Teachers will:</a:t>
            </a:r>
          </a:p>
          <a:p>
            <a:pPr marL="171450" indent="-171450">
              <a:buFont typeface="Arial" panose="020B0604020202020204" pitchFamily="34" charset="0"/>
              <a:buChar char="•"/>
            </a:pPr>
            <a:r>
              <a:rPr lang="en-AU" b="0" baseline="0" dirty="0" smtClean="0"/>
              <a:t>have opportunity to reflect on and consider current opportunities for collaboration </a:t>
            </a:r>
          </a:p>
          <a:p>
            <a:pPr marL="171450" indent="-171450">
              <a:buFont typeface="Arial" panose="020B0604020202020204" pitchFamily="34" charset="0"/>
              <a:buChar char="•"/>
            </a:pPr>
            <a:r>
              <a:rPr lang="en-AU" b="0" baseline="0" dirty="0" smtClean="0"/>
              <a:t>agree actions to enhance their opportunities for collaboration</a:t>
            </a:r>
          </a:p>
          <a:p>
            <a:pPr marL="171450" indent="-171450">
              <a:buFont typeface="Arial" panose="020B0604020202020204" pitchFamily="34" charset="0"/>
              <a:buChar char="•"/>
            </a:pPr>
            <a:r>
              <a:rPr lang="en-AU" b="0" baseline="0" dirty="0" smtClean="0"/>
              <a:t>know </a:t>
            </a:r>
            <a:r>
              <a:rPr lang="en-AU" b="0" baseline="0" dirty="0" smtClean="0"/>
              <a:t>where they can access supporting resources</a:t>
            </a:r>
          </a:p>
          <a:p>
            <a:pPr marL="171450" indent="-171450">
              <a:buFont typeface="Arial" panose="020B0604020202020204" pitchFamily="34" charset="0"/>
              <a:buChar cha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 (With suggested activity)</a:t>
            </a:r>
          </a:p>
          <a:p>
            <a:pPr marL="0" indent="0">
              <a:buFontTx/>
              <a:buNone/>
            </a:pPr>
            <a:endParaRPr lang="en-AU" sz="1200" baseline="0" dirty="0" smtClean="0"/>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19</a:t>
            </a:fld>
            <a:endParaRPr lang="en-AU"/>
          </a:p>
        </p:txBody>
      </p:sp>
    </p:spTree>
    <p:extLst>
      <p:ext uri="{BB962C8B-B14F-4D97-AF65-F5344CB8AC3E}">
        <p14:creationId xmlns:p14="http://schemas.microsoft.com/office/powerpoint/2010/main" val="8513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endParaRPr lang="en-AU" b="1" dirty="0" smtClean="0"/>
          </a:p>
          <a:p>
            <a:r>
              <a:rPr lang="en-AU" b="0" baseline="0" dirty="0" smtClean="0"/>
              <a:t>Provide </a:t>
            </a:r>
            <a:r>
              <a:rPr lang="en-AU" b="0" baseline="0" dirty="0" smtClean="0"/>
              <a:t>participants with an overview of the workshop.</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a:t>
            </a:r>
            <a:r>
              <a:rPr lang="en-AU" sz="1200" b="1" kern="1200" baseline="0" dirty="0" smtClean="0">
                <a:solidFill>
                  <a:schemeClr val="tx1"/>
                </a:solidFill>
                <a:effectLst/>
                <a:latin typeface="+mn-lt"/>
                <a:ea typeface="+mn-ea"/>
                <a:cs typeface="+mn-cs"/>
              </a:rPr>
              <a:t>timing:</a:t>
            </a:r>
            <a:endParaRPr lang="en-AU"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 minute</a:t>
            </a:r>
          </a:p>
        </p:txBody>
      </p:sp>
      <p:sp>
        <p:nvSpPr>
          <p:cNvPr id="4" name="Slide Number Placeholder 3"/>
          <p:cNvSpPr>
            <a:spLocks noGrp="1"/>
          </p:cNvSpPr>
          <p:nvPr>
            <p:ph type="sldNum" sz="quarter" idx="10"/>
          </p:nvPr>
        </p:nvSpPr>
        <p:spPr/>
        <p:txBody>
          <a:bodyPr/>
          <a:lstStyle/>
          <a:p>
            <a:fld id="{7E27A927-69E9-42F3-937C-A00C33C1F4BA}" type="slidenum">
              <a:rPr lang="en-AU" smtClean="0"/>
              <a:t>2</a:t>
            </a:fld>
            <a:endParaRPr lang="en-AU"/>
          </a:p>
        </p:txBody>
      </p:sp>
    </p:spTree>
    <p:extLst>
      <p:ext uri="{BB962C8B-B14F-4D97-AF65-F5344CB8AC3E}">
        <p14:creationId xmlns:p14="http://schemas.microsoft.com/office/powerpoint/2010/main" val="351543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r>
              <a:rPr lang="en-AU" sz="1200" dirty="0" smtClean="0"/>
              <a:t>To understand the range of supports available on the AITSL website to help</a:t>
            </a:r>
            <a:r>
              <a:rPr lang="en-AU" sz="1200" baseline="0" dirty="0" smtClean="0"/>
              <a:t> understand and implement feedback strategies</a:t>
            </a:r>
            <a:endParaRPr lang="en-AU" sz="1200" dirty="0" smtClean="0"/>
          </a:p>
          <a:p>
            <a:pPr marL="0" indent="0">
              <a:buFontTx/>
              <a:buNone/>
            </a:pPr>
            <a:endParaRPr lang="en-AU" sz="1200"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baseline="0" dirty="0" smtClean="0"/>
              <a:t>There are a number of evidence-based strategies that support effective feedback taking place.</a:t>
            </a:r>
          </a:p>
          <a:p>
            <a:pPr marL="171450" indent="-171450">
              <a:buFont typeface="Arial" panose="020B0604020202020204" pitchFamily="34" charset="0"/>
              <a:buChar char="•"/>
            </a:pPr>
            <a:r>
              <a:rPr lang="en-AU" sz="1200" baseline="0" dirty="0" smtClean="0"/>
              <a:t>Resources on the AITSL website include: </a:t>
            </a:r>
          </a:p>
          <a:p>
            <a:pPr marL="628650" lvl="1" indent="-171450">
              <a:buFont typeface="Courier New" panose="02070309020205020404" pitchFamily="49" charset="0"/>
              <a:buChar char="o"/>
            </a:pPr>
            <a:r>
              <a:rPr lang="en-AU" sz="1200" baseline="0" dirty="0" smtClean="0"/>
              <a:t>Feedback strategy overviews on:</a:t>
            </a:r>
          </a:p>
          <a:p>
            <a:pPr marL="1085850" lvl="2" indent="-171450">
              <a:buFont typeface="Wingdings" panose="05000000000000000000" pitchFamily="2" charset="2"/>
              <a:buChar char="Ø"/>
            </a:pPr>
            <a:r>
              <a:rPr lang="en-AU" sz="1200" baseline="0" dirty="0" smtClean="0"/>
              <a:t>Peer Feedback </a:t>
            </a:r>
          </a:p>
          <a:p>
            <a:pPr marL="1085850" lvl="2" indent="-171450">
              <a:buFont typeface="Wingdings" panose="05000000000000000000" pitchFamily="2" charset="2"/>
              <a:buChar char="Ø"/>
            </a:pPr>
            <a:r>
              <a:rPr lang="en-AU" sz="1200" baseline="0" dirty="0" smtClean="0"/>
              <a:t>Professional Learning Communities </a:t>
            </a:r>
          </a:p>
          <a:p>
            <a:pPr marL="1085850" lvl="2" indent="-171450">
              <a:buFont typeface="Wingdings" panose="05000000000000000000" pitchFamily="2" charset="2"/>
              <a:buChar char="Ø"/>
            </a:pPr>
            <a:r>
              <a:rPr lang="en-AU" sz="1200" baseline="0" dirty="0" smtClean="0"/>
              <a:t>Learning Intentions and Success Criteria.</a:t>
            </a:r>
          </a:p>
          <a:p>
            <a:pPr marL="628650" lvl="1" indent="-171450">
              <a:buFont typeface="Courier New" panose="02070309020205020404" pitchFamily="49" charset="0"/>
              <a:buChar char="o"/>
            </a:pPr>
            <a:r>
              <a:rPr lang="en-AU" sz="1200" baseline="0" dirty="0" smtClean="0"/>
              <a:t>Video and written case studies demonstrating and explaining a range of feedback practices.</a:t>
            </a:r>
          </a:p>
          <a:p>
            <a:pPr marL="171450" lvl="0" indent="-171450">
              <a:buFont typeface="Arial" panose="020B0604020202020204" pitchFamily="34" charset="0"/>
              <a:buChar char="•"/>
            </a:pPr>
            <a:r>
              <a:rPr lang="en-AU" sz="1200" baseline="0" dirty="0" smtClean="0"/>
              <a:t>Demonstrate to staff where the resources are located on AITSL’s site – http://www.aitsl.edu.au/feedback</a:t>
            </a: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Materials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Handouts if required.</a:t>
            </a:r>
          </a:p>
          <a:p>
            <a:endParaRPr lang="en-AU" b="1" dirty="0" smtClean="0"/>
          </a:p>
          <a:p>
            <a:r>
              <a:rPr lang="en-AU" b="1" dirty="0" smtClean="0"/>
              <a:t>Expected</a:t>
            </a:r>
            <a:r>
              <a:rPr lang="en-AU" b="1" baseline="0" dirty="0" smtClean="0"/>
              <a:t> outcomes:</a:t>
            </a:r>
            <a:endParaRPr lang="en-AU" b="1" dirty="0" smtClean="0"/>
          </a:p>
          <a:p>
            <a:r>
              <a:rPr lang="en-AU" b="0" baseline="0" dirty="0" smtClean="0"/>
              <a:t>Teachers will:</a:t>
            </a:r>
          </a:p>
          <a:p>
            <a:pPr marL="171450" indent="-171450">
              <a:buFont typeface="Arial" panose="020B0604020202020204" pitchFamily="34" charset="0"/>
              <a:buChar char="•"/>
            </a:pPr>
            <a:r>
              <a:rPr lang="en-AU" b="0" baseline="0" dirty="0" smtClean="0"/>
              <a:t>know where they can access supporting resources</a:t>
            </a:r>
          </a:p>
          <a:p>
            <a:pPr marL="171450" indent="-171450">
              <a:buFont typeface="Arial" panose="020B0604020202020204" pitchFamily="34" charset="0"/>
              <a:buChar char="•"/>
            </a:pPr>
            <a:r>
              <a:rPr lang="en-AU" b="0" baseline="0" dirty="0" smtClean="0"/>
              <a:t>have greater confidence in trialling one or more of these strategies.</a:t>
            </a:r>
          </a:p>
          <a:p>
            <a:pPr marL="171450" indent="-171450">
              <a:buFont typeface="Arial" panose="020B0604020202020204" pitchFamily="34" charset="0"/>
              <a:buChar cha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 minutes</a:t>
            </a:r>
          </a:p>
          <a:p>
            <a:pPr marL="0" indent="0">
              <a:buFontTx/>
              <a:buNone/>
            </a:pPr>
            <a:endParaRPr lang="en-AU" sz="1200" baseline="0" dirty="0" smtClean="0"/>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20</a:t>
            </a:fld>
            <a:endParaRPr lang="en-AU"/>
          </a:p>
        </p:txBody>
      </p:sp>
    </p:spTree>
    <p:extLst>
      <p:ext uri="{BB962C8B-B14F-4D97-AF65-F5344CB8AC3E}">
        <p14:creationId xmlns:p14="http://schemas.microsoft.com/office/powerpoint/2010/main" val="851391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p>
          <a:p>
            <a:pPr marL="0" indent="0">
              <a:buFontTx/>
              <a:buNone/>
            </a:pPr>
            <a:r>
              <a:rPr lang="en-AU" sz="1200" dirty="0" smtClean="0"/>
              <a:t>To gain a shared understanding of the</a:t>
            </a:r>
            <a:r>
              <a:rPr lang="en-AU" sz="1200" baseline="0" dirty="0" smtClean="0"/>
              <a:t> skills students need to develop to participate in effective feedback practices.</a:t>
            </a:r>
            <a:endParaRPr lang="en-AU" sz="1200" dirty="0" smtClean="0"/>
          </a:p>
          <a:p>
            <a:pPr marL="0" indent="0">
              <a:buFontTx/>
              <a:buNone/>
            </a:pPr>
            <a:endParaRPr lang="en-AU" sz="1200"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baseline="0" dirty="0" smtClean="0"/>
              <a:t>Students need to be brought on the journey of implementing feedback practices with </a:t>
            </a:r>
            <a:r>
              <a:rPr lang="en-AU" sz="1200" baseline="0" dirty="0" smtClean="0"/>
              <a:t>you.</a:t>
            </a:r>
            <a:endParaRPr lang="en-AU" sz="1200" baseline="0" dirty="0" smtClean="0"/>
          </a:p>
          <a:p>
            <a:pPr marL="171450" indent="-171450">
              <a:buFont typeface="Arial" panose="020B0604020202020204" pitchFamily="34" charset="0"/>
              <a:buChar char="•"/>
            </a:pPr>
            <a:r>
              <a:rPr lang="en-AU" sz="1200" baseline="0" dirty="0" smtClean="0"/>
              <a:t>There is a need to </a:t>
            </a:r>
            <a:r>
              <a:rPr lang="en-AU" sz="1200" baseline="0" dirty="0" smtClean="0"/>
              <a:t>identify the skills in which </a:t>
            </a:r>
            <a:r>
              <a:rPr lang="en-AU" sz="1200" baseline="0" dirty="0" smtClean="0"/>
              <a:t>your </a:t>
            </a:r>
            <a:r>
              <a:rPr lang="en-AU" sz="1200" baseline="0" dirty="0" smtClean="0"/>
              <a:t>students will need scaffolding.</a:t>
            </a:r>
          </a:p>
          <a:p>
            <a:pPr marL="171450" indent="-171450">
              <a:buFont typeface="Arial" panose="020B0604020202020204" pitchFamily="34" charset="0"/>
              <a:buChar char="•"/>
            </a:pPr>
            <a:r>
              <a:rPr lang="en-AU" sz="1200" baseline="0" dirty="0" smtClean="0"/>
              <a:t>Building resilience in students to work with feedback will take time.</a:t>
            </a:r>
          </a:p>
          <a:p>
            <a:pPr marL="0" indent="0">
              <a:buFont typeface="Arial" panose="020B0604020202020204" pitchFamily="34" charset="0"/>
              <a:buNone/>
            </a:pPr>
            <a:endParaRPr lang="en-AU" sz="1200" baseline="0" dirty="0" smtClean="0"/>
          </a:p>
          <a:p>
            <a:pPr marL="0" indent="0">
              <a:buFont typeface="Arial" panose="020B0604020202020204" pitchFamily="34" charset="0"/>
              <a:buNone/>
            </a:pPr>
            <a:r>
              <a:rPr lang="en-AU" sz="1200" baseline="0" dirty="0" smtClean="0"/>
              <a:t>For more information, see feedback case studies </a:t>
            </a:r>
            <a:r>
              <a:rPr lang="en-AU" sz="1200" i="1" baseline="0" dirty="0" smtClean="0"/>
              <a:t>Engaging staff in leading change </a:t>
            </a:r>
            <a:r>
              <a:rPr lang="en-AU" sz="1200" baseline="0" dirty="0" smtClean="0"/>
              <a:t>– Richardson Primary School and </a:t>
            </a:r>
            <a:r>
              <a:rPr lang="en-AU" sz="1200" i="1" baseline="0" dirty="0" smtClean="0"/>
              <a:t>Explicit Teaching and feedback </a:t>
            </a:r>
            <a:r>
              <a:rPr lang="en-AU" sz="1200" baseline="0" dirty="0" smtClean="0"/>
              <a:t>- South Halls Head Primary School. </a:t>
            </a:r>
          </a:p>
          <a:p>
            <a:pPr marL="0" indent="0">
              <a:buFontTx/>
              <a:buNone/>
            </a:pPr>
            <a:endParaRPr lang="en-AU" sz="1200" baseline="0" dirty="0" smtClean="0"/>
          </a:p>
          <a:p>
            <a:r>
              <a:rPr lang="en-AU" b="1" dirty="0" smtClean="0"/>
              <a:t>Activity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In</a:t>
            </a:r>
            <a:r>
              <a:rPr lang="en-AU" baseline="0" dirty="0" smtClean="0"/>
              <a:t> small groups, spend 5-10 minutes on each question. Record suggestions on post-it notes for consolidation and sharing when the group come back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Seek agreement on the skills and the activities to be trialled by teachers.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Materials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Post-it notes.</a:t>
            </a:r>
          </a:p>
          <a:p>
            <a:endParaRPr lang="en-AU" b="1" dirty="0" smtClean="0"/>
          </a:p>
          <a:p>
            <a:r>
              <a:rPr lang="en-AU" b="1" dirty="0" smtClean="0"/>
              <a:t>Expected</a:t>
            </a:r>
            <a:r>
              <a:rPr lang="en-AU" b="1" baseline="0" dirty="0" smtClean="0"/>
              <a:t> outcomes:</a:t>
            </a:r>
            <a:endParaRPr lang="en-AU" b="1" dirty="0" smtClean="0"/>
          </a:p>
          <a:p>
            <a:r>
              <a:rPr lang="en-AU" b="0" baseline="0" dirty="0" smtClean="0"/>
              <a:t>Teachers will:</a:t>
            </a:r>
          </a:p>
          <a:p>
            <a:pPr marL="171450" indent="-171450">
              <a:buFont typeface="Arial" panose="020B0604020202020204" pitchFamily="34" charset="0"/>
              <a:buChar char="•"/>
            </a:pPr>
            <a:r>
              <a:rPr lang="en-AU" b="0" baseline="0" dirty="0" smtClean="0"/>
              <a:t>agree on the need to scaffold students’ skills in feedback</a:t>
            </a:r>
          </a:p>
          <a:p>
            <a:pPr marL="171450" indent="-171450">
              <a:buFont typeface="Arial" panose="020B0604020202020204" pitchFamily="34" charset="0"/>
              <a:buChar char="•"/>
            </a:pPr>
            <a:r>
              <a:rPr lang="en-AU" b="0" baseline="0" dirty="0" smtClean="0"/>
              <a:t>have practical ideas for scaffolding these skills.</a:t>
            </a:r>
          </a:p>
          <a:p>
            <a:pPr marL="0" indent="0">
              <a:buFontTx/>
              <a:buNone/>
            </a:pPr>
            <a:endParaRPr lang="en-AU"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30 minutes</a:t>
            </a:r>
          </a:p>
          <a:p>
            <a:pPr marL="0" indent="0">
              <a:buFontTx/>
              <a:buNone/>
            </a:pPr>
            <a:endParaRPr lang="en-AU" sz="1200"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21</a:t>
            </a:fld>
            <a:endParaRPr lang="en-AU"/>
          </a:p>
        </p:txBody>
      </p:sp>
    </p:spTree>
    <p:extLst>
      <p:ext uri="{BB962C8B-B14F-4D97-AF65-F5344CB8AC3E}">
        <p14:creationId xmlns:p14="http://schemas.microsoft.com/office/powerpoint/2010/main" val="196208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p>
          <a:p>
            <a:pPr marL="0" indent="0">
              <a:buFontTx/>
              <a:buNone/>
            </a:pPr>
            <a:r>
              <a:rPr lang="en-AU" sz="1200" dirty="0" smtClean="0"/>
              <a:t>To gain a shared understanding of the</a:t>
            </a:r>
            <a:r>
              <a:rPr lang="en-AU" sz="1200" baseline="0" dirty="0" smtClean="0"/>
              <a:t> enablers and barriers to implementing changed feedback practices.</a:t>
            </a:r>
            <a:endParaRPr lang="en-AU" sz="1200" dirty="0" smtClean="0"/>
          </a:p>
          <a:p>
            <a:pPr marL="0" indent="0">
              <a:buFontTx/>
              <a:buNone/>
            </a:pPr>
            <a:endParaRPr lang="en-AU" sz="1200"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baseline="0" dirty="0" smtClean="0"/>
              <a:t>There are a range of structures, skill levels, processes, policies, </a:t>
            </a:r>
            <a:r>
              <a:rPr lang="en-AU" sz="1200" baseline="0" dirty="0" err="1" smtClean="0"/>
              <a:t>etc</a:t>
            </a:r>
            <a:r>
              <a:rPr lang="en-AU" sz="1200" baseline="0" dirty="0" smtClean="0"/>
              <a:t>… that will help or hinder implementing feedback practices.</a:t>
            </a:r>
          </a:p>
          <a:p>
            <a:pPr marL="171450" indent="-171450">
              <a:buFont typeface="Arial" panose="020B0604020202020204" pitchFamily="34" charset="0"/>
              <a:buChar char="•"/>
            </a:pPr>
            <a:r>
              <a:rPr lang="en-AU" sz="1200" baseline="0" dirty="0" smtClean="0"/>
              <a:t>It is important to consider these, and address the barriers and capitalise on enablers where possible.</a:t>
            </a:r>
          </a:p>
          <a:p>
            <a:pPr marL="171450" indent="-171450">
              <a:buFont typeface="Arial" panose="020B0604020202020204" pitchFamily="34" charset="0"/>
              <a:buChar char="•"/>
            </a:pPr>
            <a:r>
              <a:rPr lang="en-AU" sz="1200" baseline="0" dirty="0" err="1" smtClean="0"/>
              <a:t>Domitrovich</a:t>
            </a:r>
            <a:r>
              <a:rPr lang="en-AU" sz="1200" baseline="0" dirty="0" smtClean="0"/>
              <a:t> et al., note examples of barriers and enablers to implementation that might help to start the discussion:</a:t>
            </a:r>
          </a:p>
          <a:p>
            <a:pPr marL="628650" lvl="1" indent="-171450">
              <a:buFont typeface="Arial" panose="020B0604020202020204" pitchFamily="34" charset="0"/>
              <a:buChar char="•"/>
            </a:pPr>
            <a:r>
              <a:rPr lang="en-AU" sz="1200" baseline="0" dirty="0" smtClean="0"/>
              <a:t>strong leadership support can influence willingness to try interventions and their efficacy</a:t>
            </a:r>
          </a:p>
          <a:p>
            <a:pPr marL="628650" lvl="1" indent="-171450">
              <a:buFont typeface="Arial" panose="020B0604020202020204" pitchFamily="34" charset="0"/>
              <a:buChar char="•"/>
            </a:pPr>
            <a:r>
              <a:rPr lang="en-AU" sz="1200" baseline="0" dirty="0" smtClean="0"/>
              <a:t>when new practices are aligned to school policies, improvement processes and strategic planning, they are more likely to be prioritised and implemented with quality</a:t>
            </a:r>
          </a:p>
          <a:p>
            <a:pPr marL="628650" lvl="1" indent="-171450">
              <a:buFont typeface="Arial" panose="020B0604020202020204" pitchFamily="34" charset="0"/>
              <a:buChar char="•"/>
            </a:pPr>
            <a:r>
              <a:rPr lang="en-AU" sz="1200" baseline="0" dirty="0" smtClean="0"/>
              <a:t>involving teachers in decision making about new work can decrease resistance</a:t>
            </a:r>
          </a:p>
          <a:p>
            <a:pPr marL="628650" lvl="1" indent="-171450">
              <a:buFont typeface="Arial" panose="020B0604020202020204" pitchFamily="34" charset="0"/>
              <a:buChar char="•"/>
            </a:pPr>
            <a:r>
              <a:rPr lang="en-AU" sz="1200" baseline="0" dirty="0" smtClean="0"/>
              <a:t>if consideration is not given to how the new work fits into current structures and routines, teachers can experience burden and stress which impacts implementation.</a:t>
            </a:r>
          </a:p>
          <a:p>
            <a:pPr marL="0" indent="0">
              <a:buFontTx/>
              <a:buNone/>
            </a:pPr>
            <a:endParaRPr lang="en-AU" sz="1200" baseline="0" dirty="0" smtClean="0"/>
          </a:p>
          <a:p>
            <a:pPr marL="0" indent="0">
              <a:buFontTx/>
              <a:buNone/>
            </a:pPr>
            <a:r>
              <a:rPr lang="en-AU" sz="1200" b="1" baseline="0" dirty="0" smtClean="0"/>
              <a:t>Research:</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on the feedback page of the AITSL website. </a:t>
            </a:r>
          </a:p>
          <a:p>
            <a:pPr marL="171450" indent="-171450">
              <a:buFont typeface="Arial" panose="020B0604020202020204" pitchFamily="34" charset="0"/>
              <a:buChar char="•"/>
            </a:pPr>
            <a:r>
              <a:rPr lang="en-AU" sz="1200" baseline="0" dirty="0" err="1" smtClean="0"/>
              <a:t>Domitrovich</a:t>
            </a:r>
            <a:r>
              <a:rPr lang="en-AU" sz="1200" baseline="0" dirty="0" smtClean="0"/>
              <a:t>, C E, Bradshaw, CP, </a:t>
            </a:r>
            <a:r>
              <a:rPr lang="en-AU" sz="1200" baseline="0" dirty="0" err="1" smtClean="0"/>
              <a:t>Poduska</a:t>
            </a:r>
            <a:r>
              <a:rPr lang="en-AU" sz="1200" baseline="0" dirty="0" smtClean="0"/>
              <a:t>, JM, </a:t>
            </a:r>
            <a:r>
              <a:rPr lang="en-AU" sz="1200" baseline="0" dirty="0" err="1" smtClean="0"/>
              <a:t>Hoagwood</a:t>
            </a:r>
            <a:r>
              <a:rPr lang="en-AU" sz="1200" baseline="0" dirty="0" smtClean="0"/>
              <a:t>, K, Buckley, JA, Olin, S, </a:t>
            </a:r>
            <a:r>
              <a:rPr lang="en-AU" sz="1200" baseline="0" dirty="0" err="1" smtClean="0"/>
              <a:t>Romanelli</a:t>
            </a:r>
            <a:r>
              <a:rPr lang="en-AU" sz="1200" baseline="0" dirty="0" smtClean="0"/>
              <a:t>, LH, Leaf, PJ, Greenberg, MT &amp; </a:t>
            </a:r>
            <a:r>
              <a:rPr lang="en-AU" sz="1200" baseline="0" dirty="0" err="1" smtClean="0"/>
              <a:t>Ialongo</a:t>
            </a:r>
            <a:r>
              <a:rPr lang="en-AU" sz="1200" baseline="0" dirty="0" smtClean="0"/>
              <a:t>, NS 2008), ‘Maximizing the implementation quality of evidence-based preventive interventions in schools: A conceptual framework.’, Advances in School Mental Health Promotion, vol. 1, no. 3, pp. 6-28</a:t>
            </a:r>
          </a:p>
          <a:p>
            <a:pPr marL="0" indent="0">
              <a:buFontTx/>
              <a:buNone/>
            </a:pPr>
            <a:endParaRPr lang="en-AU" sz="1200" baseline="0" dirty="0" smtClean="0"/>
          </a:p>
          <a:p>
            <a:r>
              <a:rPr lang="en-AU" b="1" dirty="0" smtClean="0"/>
              <a:t>Activity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Nominate groups to focus on either enablers or barriers. Spend 5-10 minutes listing the enablers or barriers on the left side of an A4 piece of paper.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Groups swap papers with an opposite group and discuss/record possible ways to capitalise on enablers and mitigate or remove barriers.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Ask for some ideas to be shared with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Materials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A4 paper</a:t>
            </a:r>
          </a:p>
          <a:p>
            <a:endParaRPr lang="en-AU" b="1" dirty="0" smtClean="0"/>
          </a:p>
          <a:p>
            <a:r>
              <a:rPr lang="en-AU" b="1" dirty="0" smtClean="0"/>
              <a:t>Expected</a:t>
            </a:r>
            <a:r>
              <a:rPr lang="en-AU" b="1" baseline="0" dirty="0" smtClean="0"/>
              <a:t> outcomes:</a:t>
            </a:r>
            <a:endParaRPr lang="en-AU" b="1" dirty="0" smtClean="0"/>
          </a:p>
          <a:p>
            <a:r>
              <a:rPr lang="en-AU" b="0" baseline="0" dirty="0" smtClean="0"/>
              <a:t>Teachers will:</a:t>
            </a:r>
          </a:p>
          <a:p>
            <a:pPr marL="171450" indent="-171450">
              <a:buFont typeface="Arial" panose="020B0604020202020204" pitchFamily="34" charset="0"/>
              <a:buChar char="•"/>
            </a:pPr>
            <a:r>
              <a:rPr lang="en-AU" b="0" baseline="0" dirty="0" smtClean="0"/>
              <a:t>consider the enablers and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have practical ideas for mitigating barriers and capitalising on enablers.</a:t>
            </a:r>
          </a:p>
          <a:p>
            <a:pPr marL="171450" indent="-171450">
              <a:buFont typeface="Arial" panose="020B0604020202020204" pitchFamily="34" charset="0"/>
              <a:buChar char="•"/>
            </a:pPr>
            <a:endParaRPr lang="en-AU" b="0" baseline="0" dirty="0" smtClean="0"/>
          </a:p>
          <a:p>
            <a:pPr marL="0" indent="0">
              <a:buFont typeface="Arial" panose="020B0604020202020204" pitchFamily="34" charset="0"/>
              <a:buNone/>
            </a:pPr>
            <a:r>
              <a:rPr lang="en-AU" b="0" baseline="0" dirty="0" smtClean="0"/>
              <a:t>School leaders will:</a:t>
            </a:r>
          </a:p>
          <a:p>
            <a:pPr marL="171450" indent="-171450">
              <a:buFont typeface="Arial" panose="020B0604020202020204" pitchFamily="34" charset="0"/>
              <a:buChar char="•"/>
            </a:pPr>
            <a:r>
              <a:rPr lang="en-AU" b="0" baseline="0" dirty="0" smtClean="0"/>
              <a:t>have useful information on perceived enablers and barriers for implementing feedback.</a:t>
            </a:r>
          </a:p>
          <a:p>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25 minutes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22</a:t>
            </a:fld>
            <a:endParaRPr lang="en-AU"/>
          </a:p>
        </p:txBody>
      </p:sp>
    </p:spTree>
    <p:extLst>
      <p:ext uri="{BB962C8B-B14F-4D97-AF65-F5344CB8AC3E}">
        <p14:creationId xmlns:p14="http://schemas.microsoft.com/office/powerpoint/2010/main" val="180278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p>
          <a:p>
            <a:pPr marL="0" indent="0">
              <a:buFontTx/>
              <a:buNone/>
            </a:pPr>
            <a:r>
              <a:rPr lang="en-AU" sz="1200" dirty="0" smtClean="0"/>
              <a:t>To begin</a:t>
            </a:r>
            <a:r>
              <a:rPr lang="en-AU" sz="1200" baseline="0" dirty="0" smtClean="0"/>
              <a:t> discussion or raise awareness on implementation actions, determining what success looks like, and evaluating implementation.</a:t>
            </a:r>
          </a:p>
          <a:p>
            <a:pPr marL="0" indent="0">
              <a:buFontTx/>
              <a:buNone/>
            </a:pPr>
            <a:endParaRPr lang="en-AU" sz="1200" dirty="0" smtClean="0"/>
          </a:p>
          <a:p>
            <a:pPr marL="0" indent="0">
              <a:buFont typeface="Arial" panose="020B0604020202020204" pitchFamily="34" charset="0"/>
              <a:buNone/>
            </a:pPr>
            <a:r>
              <a:rPr lang="en-AU" sz="1200" b="1" baseline="0" dirty="0" smtClean="0"/>
              <a:t>Facilitator notes: </a:t>
            </a:r>
          </a:p>
          <a:p>
            <a:pPr marL="171450" indent="-171450">
              <a:buFont typeface="Arial" panose="020B0604020202020204" pitchFamily="34" charset="0"/>
              <a:buChar char="•"/>
            </a:pPr>
            <a:r>
              <a:rPr lang="en-AU" sz="1200" baseline="0" dirty="0" smtClean="0"/>
              <a:t>Drawing on the learnings highlighted in the workshop to date (evidence base, feedback strategies, barriers and enablers), you can begin planning actions and defining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The Feedback Planning Overview document available on the AITSL website can help effective planning for implementation. http://www.aitsl.edu.au/feedback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t>Depending on the context, the facilitator may wish to provide a populated Planning overview for staff and ask for feedback/additions or start with an empty template and run this as an activity to begin discussion and gather information for each of the key considerations.</a:t>
            </a:r>
          </a:p>
          <a:p>
            <a:pPr marL="0" indent="0">
              <a:buFont typeface="Arial" panose="020B0604020202020204" pitchFamily="34" charset="0"/>
              <a:buNone/>
            </a:pPr>
            <a:r>
              <a:rPr lang="en-AU" sz="1200" baseline="0" dirty="0" smtClean="0"/>
              <a:t>The Evaluating Impact document available on the AITSL website can help inform thinking on evaluation</a:t>
            </a:r>
          </a:p>
          <a:p>
            <a:pPr marL="0" indent="0">
              <a:buFontTx/>
              <a:buNone/>
            </a:pPr>
            <a:endParaRPr lang="en-AU" sz="1200" b="1"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baseline="0" dirty="0" smtClean="0"/>
              <a:t>Evidence-based practices are unlikely to take hold within a school unless there is a clear implementation plan. </a:t>
            </a:r>
          </a:p>
          <a:p>
            <a:pPr marL="171450" indent="-171450">
              <a:buFont typeface="Arial" panose="020B0604020202020204" pitchFamily="34" charset="0"/>
              <a:buChar char="•"/>
            </a:pPr>
            <a:r>
              <a:rPr lang="en-AU" sz="1200" baseline="0" dirty="0" smtClean="0"/>
              <a:t>Crucial to the success of implementation is ensuring that you have established an evaluative framework in which to measure the impact of the change.</a:t>
            </a:r>
          </a:p>
          <a:p>
            <a:pPr marL="171450" indent="-171450">
              <a:buFont typeface="Arial" panose="020B0604020202020204" pitchFamily="34" charset="0"/>
              <a:buChar char="•"/>
            </a:pPr>
            <a:r>
              <a:rPr lang="en-AU" sz="1200" b="0" baseline="0" dirty="0" smtClean="0"/>
              <a:t>The Planning overview will assist you in recording key decisions about planning, monitoring changes in practice and evaluating impact. </a:t>
            </a:r>
          </a:p>
          <a:p>
            <a:pPr marL="171450" indent="-171450">
              <a:buFont typeface="Arial" panose="020B0604020202020204" pitchFamily="34" charset="0"/>
              <a:buChar char="•"/>
            </a:pPr>
            <a:endParaRPr lang="en-AU" b="1" dirty="0" smtClean="0"/>
          </a:p>
          <a:p>
            <a:r>
              <a:rPr lang="en-AU" b="1" dirty="0" smtClean="0"/>
              <a:t>Expected</a:t>
            </a:r>
            <a:r>
              <a:rPr lang="en-AU" b="1" baseline="0" dirty="0" smtClean="0"/>
              <a:t> </a:t>
            </a:r>
            <a:r>
              <a:rPr lang="en-AU" b="1" baseline="0" dirty="0" smtClean="0"/>
              <a:t>outcomes:</a:t>
            </a:r>
            <a:endParaRPr lang="en-AU" b="1" dirty="0" smtClean="0"/>
          </a:p>
          <a:p>
            <a:r>
              <a:rPr lang="en-AU" b="0" baseline="0" dirty="0" smtClean="0"/>
              <a:t>Teachers will understand:</a:t>
            </a:r>
          </a:p>
          <a:p>
            <a:pPr marL="171450" indent="-171450">
              <a:buFont typeface="Arial" panose="020B0604020202020204" pitchFamily="34" charset="0"/>
              <a:buChar char="•"/>
            </a:pPr>
            <a:r>
              <a:rPr lang="en-AU" b="0" baseline="0" dirty="0" smtClean="0"/>
              <a:t>that changing practice will happen in phases and over time</a:t>
            </a:r>
          </a:p>
          <a:p>
            <a:pPr marL="171450" indent="-171450">
              <a:buFont typeface="Arial" panose="020B0604020202020204" pitchFamily="34" charset="0"/>
              <a:buChar char="•"/>
            </a:pPr>
            <a:r>
              <a:rPr lang="en-AU" b="0" baseline="0" dirty="0" smtClean="0"/>
              <a:t>what they will likely try and when</a:t>
            </a:r>
          </a:p>
          <a:p>
            <a:pPr marL="171450" indent="-171450">
              <a:buFont typeface="Arial" panose="020B0604020202020204" pitchFamily="34" charset="0"/>
              <a:buChar char="•"/>
            </a:pPr>
            <a:r>
              <a:rPr lang="en-AU" b="0" baseline="0" dirty="0" smtClean="0"/>
              <a:t>what successful implementation will look like over time</a:t>
            </a:r>
          </a:p>
          <a:p>
            <a:pPr marL="171450" indent="-171450">
              <a:buFont typeface="Arial" panose="020B0604020202020204" pitchFamily="34" charset="0"/>
              <a:buChar char="•"/>
            </a:pPr>
            <a:r>
              <a:rPr lang="en-AU" b="0" baseline="0" dirty="0" smtClean="0"/>
              <a:t>that there will be a focus on monitoring and understanding the impact of the changes introduced.</a:t>
            </a:r>
          </a:p>
          <a:p>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10 - 60 minutes depending on activities used. </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23</a:t>
            </a:fld>
            <a:endParaRPr lang="en-AU"/>
          </a:p>
        </p:txBody>
      </p:sp>
    </p:spTree>
    <p:extLst>
      <p:ext uri="{BB962C8B-B14F-4D97-AF65-F5344CB8AC3E}">
        <p14:creationId xmlns:p14="http://schemas.microsoft.com/office/powerpoint/2010/main" val="256338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1" dirty="0" smtClean="0"/>
              <a:t>Purpose: </a:t>
            </a:r>
          </a:p>
          <a:p>
            <a:pPr marL="0" indent="0">
              <a:buFontTx/>
              <a:buNone/>
            </a:pPr>
            <a:r>
              <a:rPr lang="en-AU" sz="1200" dirty="0" smtClean="0"/>
              <a:t>To remind</a:t>
            </a:r>
            <a:r>
              <a:rPr lang="en-AU" sz="1200" baseline="0" dirty="0" smtClean="0"/>
              <a:t> staff why the change is being sought.</a:t>
            </a:r>
          </a:p>
          <a:p>
            <a:pPr marL="0" indent="0">
              <a:buFontTx/>
              <a:buNone/>
            </a:pPr>
            <a:endParaRPr lang="en-AU" sz="1200" baseline="0" dirty="0" smtClean="0"/>
          </a:p>
          <a:p>
            <a:pPr marL="0" indent="0">
              <a:buFontTx/>
              <a:buNone/>
            </a:pPr>
            <a:r>
              <a:rPr lang="en-AU" sz="1200" b="1" baseline="0" dirty="0" smtClean="0"/>
              <a:t>Facilitator notes:</a:t>
            </a:r>
          </a:p>
          <a:p>
            <a:pPr marL="0" indent="0">
              <a:buFontTx/>
              <a:buNone/>
            </a:pPr>
            <a:r>
              <a:rPr lang="en-AU" sz="1200" baseline="0" dirty="0" smtClean="0"/>
              <a:t>If possible, replace the animation with photos from your own school. </a:t>
            </a:r>
          </a:p>
          <a:p>
            <a:pPr marL="0" indent="0">
              <a:buFontTx/>
              <a:buNone/>
            </a:pPr>
            <a:endParaRPr lang="en-AU" sz="1200" dirty="0" smtClean="0"/>
          </a:p>
          <a:p>
            <a:pPr marL="0" indent="0">
              <a:buFontTx/>
              <a:buNone/>
            </a:pPr>
            <a:r>
              <a:rPr lang="en-AU" sz="1200" b="1" dirty="0" smtClean="0"/>
              <a:t>Key</a:t>
            </a:r>
            <a:r>
              <a:rPr lang="en-AU" sz="1200" b="1" baseline="0" dirty="0" smtClean="0"/>
              <a:t> points: </a:t>
            </a:r>
          </a:p>
          <a:p>
            <a:pPr marL="171450" indent="-171450">
              <a:buFont typeface="Arial" panose="020B0604020202020204" pitchFamily="34" charset="0"/>
              <a:buChar char="•"/>
            </a:pPr>
            <a:r>
              <a:rPr lang="en-AU" sz="1200" baseline="0" dirty="0" smtClean="0"/>
              <a:t>Ensure staff are aware that the motivation behind the change is to improve student outcomes.</a:t>
            </a:r>
          </a:p>
          <a:p>
            <a:pPr marL="171450" indent="-171450">
              <a:buFont typeface="Arial" panose="020B0604020202020204" pitchFamily="34" charset="0"/>
              <a:buChar char="•"/>
            </a:pPr>
            <a:r>
              <a:rPr lang="en-AU" sz="1200" baseline="0" dirty="0" smtClean="0"/>
              <a:t>Outline next steps so that these are clear to staff.</a:t>
            </a:r>
          </a:p>
          <a:p>
            <a:pPr marL="171450" indent="-171450">
              <a:buFont typeface="Arial" panose="020B0604020202020204" pitchFamily="34" charset="0"/>
              <a:buChar char="•"/>
            </a:pPr>
            <a:r>
              <a:rPr lang="en-AU" sz="1200" baseline="0" dirty="0" smtClean="0"/>
              <a:t>Allow for questions.</a:t>
            </a:r>
          </a:p>
          <a:p>
            <a:endParaRPr lang="en-AU" b="1" dirty="0" smtClean="0"/>
          </a:p>
          <a:p>
            <a:r>
              <a:rPr lang="en-AU" b="1" dirty="0" smtClean="0"/>
              <a:t>Expected</a:t>
            </a:r>
            <a:r>
              <a:rPr lang="en-AU" b="1" baseline="0" dirty="0" smtClean="0"/>
              <a:t> outcome:</a:t>
            </a:r>
            <a:endParaRPr lang="en-AU" b="1" dirty="0" smtClean="0"/>
          </a:p>
          <a:p>
            <a:r>
              <a:rPr lang="en-AU" b="0" baseline="0" dirty="0" smtClean="0"/>
              <a:t>Teachers will leave with a sense of optimism and practical strategies about changing their practice in feedback.</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8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24</a:t>
            </a:fld>
            <a:endParaRPr lang="en-AU"/>
          </a:p>
        </p:txBody>
      </p:sp>
    </p:spTree>
    <p:extLst>
      <p:ext uri="{BB962C8B-B14F-4D97-AF65-F5344CB8AC3E}">
        <p14:creationId xmlns:p14="http://schemas.microsoft.com/office/powerpoint/2010/main" val="395294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statements are intended to promote discussion through the use of an agreement scale activity.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statements are designed to encourage consideration of staff beliefs and attitudes and to gain a sense of the school culture and climate before moving into learning more about 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“Teachers' beliefs not only determine what they do in the classroom but also influence what they count as evidence that learning has occurred. And unless professional learning experiences help teachers examine their working assumptions about how students learn and how good teaching supports learning, they will not make meaningful changes in their teaching practices”</a:t>
            </a:r>
            <a:r>
              <a:rPr lang="en-AU" sz="1200" i="0" kern="1200" dirty="0" smtClean="0">
                <a:solidFill>
                  <a:schemeClr val="tx1"/>
                </a:solidFill>
                <a:effectLst/>
                <a:latin typeface="+mn-lt"/>
                <a:ea typeface="+mn-ea"/>
                <a:cs typeface="+mn-cs"/>
              </a:rPr>
              <a:t> </a:t>
            </a:r>
            <a:r>
              <a:rPr lang="en-AU" sz="1200" i="0" kern="1200" dirty="0" smtClean="0">
                <a:solidFill>
                  <a:schemeClr val="tx1"/>
                </a:solidFill>
                <a:effectLst/>
                <a:latin typeface="+mn-lt"/>
                <a:ea typeface="+mn-ea"/>
                <a:cs typeface="+mn-cs"/>
              </a:rPr>
              <a:t>(Moss</a:t>
            </a:r>
            <a:r>
              <a:rPr lang="en-AU" sz="1200" i="0" kern="1200" dirty="0" smtClean="0">
                <a:solidFill>
                  <a:schemeClr val="tx1"/>
                </a:solidFill>
                <a:effectLst/>
                <a:latin typeface="+mn-lt"/>
                <a:ea typeface="+mn-ea"/>
                <a:cs typeface="+mn-cs"/>
              </a:rPr>
              <a:t>, CM &amp; Brookhart,</a:t>
            </a:r>
            <a:r>
              <a:rPr lang="en-AU" sz="1200" i="0" kern="1200" baseline="0" dirty="0" smtClean="0">
                <a:solidFill>
                  <a:schemeClr val="tx1"/>
                </a:solidFill>
                <a:effectLst/>
                <a:latin typeface="+mn-lt"/>
                <a:ea typeface="+mn-ea"/>
                <a:cs typeface="+mn-cs"/>
              </a:rPr>
              <a:t> SM </a:t>
            </a:r>
            <a:r>
              <a:rPr lang="en-AU" sz="1200" i="0" kern="1200" dirty="0" smtClean="0">
                <a:solidFill>
                  <a:schemeClr val="tx1"/>
                </a:solidFill>
                <a:effectLst/>
                <a:latin typeface="+mn-lt"/>
                <a:ea typeface="+mn-ea"/>
                <a:cs typeface="+mn-cs"/>
              </a:rPr>
              <a:t>2010, </a:t>
            </a:r>
            <a:r>
              <a:rPr lang="en-AU" sz="1200" i="1" kern="1200" dirty="0" smtClean="0">
                <a:solidFill>
                  <a:schemeClr val="tx1"/>
                </a:solidFill>
                <a:effectLst/>
                <a:latin typeface="+mn-lt"/>
                <a:ea typeface="+mn-ea"/>
                <a:cs typeface="+mn-cs"/>
              </a:rPr>
              <a:t>Advancing formative assessment in every classroom: A guide for instructional leaders</a:t>
            </a:r>
            <a:r>
              <a:rPr lang="en-AU" sz="1200" i="0" kern="1200" dirty="0" smtClean="0">
                <a:solidFill>
                  <a:schemeClr val="tx1"/>
                </a:solidFill>
                <a:effectLst/>
                <a:latin typeface="+mn-lt"/>
                <a:ea typeface="+mn-ea"/>
                <a:cs typeface="+mn-cs"/>
              </a:rPr>
              <a:t>. ASCD</a:t>
            </a:r>
            <a:r>
              <a:rPr lang="en-AU" sz="1200" i="0" kern="1200" dirty="0" smtClean="0">
                <a:solidFill>
                  <a:schemeClr val="tx1"/>
                </a:solidFill>
                <a:effectLst/>
                <a:latin typeface="+mn-lt"/>
                <a:ea typeface="+mn-ea"/>
                <a:cs typeface="+mn-cs"/>
              </a:rPr>
              <a:t>.)</a:t>
            </a:r>
            <a:endParaRPr lang="en-AU"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Activity notes:</a:t>
            </a:r>
            <a:endParaRPr lang="en-AU"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dirty="0" smtClean="0">
                <a:solidFill>
                  <a:schemeClr val="tx1"/>
                </a:solidFill>
                <a:effectLst/>
                <a:latin typeface="+mn-lt"/>
                <a:ea typeface="+mn-ea"/>
                <a:cs typeface="+mn-cs"/>
              </a:rPr>
              <a:t>Note that </a:t>
            </a:r>
            <a:r>
              <a:rPr lang="en-AU" sz="1200" kern="1200" dirty="0" smtClean="0">
                <a:solidFill>
                  <a:schemeClr val="tx1"/>
                </a:solidFill>
                <a:effectLst/>
                <a:latin typeface="+mn-lt"/>
                <a:ea typeface="+mn-ea"/>
                <a:cs typeface="+mn-cs"/>
              </a:rPr>
              <a:t>the slide</a:t>
            </a:r>
            <a:r>
              <a:rPr lang="en-AU" sz="1200" kern="1200" baseline="0" dirty="0" smtClean="0">
                <a:solidFill>
                  <a:schemeClr val="tx1"/>
                </a:solidFill>
                <a:effectLst/>
                <a:latin typeface="+mn-lt"/>
                <a:ea typeface="+mn-ea"/>
                <a:cs typeface="+mn-cs"/>
              </a:rPr>
              <a:t> is animated so </a:t>
            </a:r>
            <a:r>
              <a:rPr lang="en-AU" sz="1200" kern="1200" dirty="0" smtClean="0">
                <a:solidFill>
                  <a:schemeClr val="tx1"/>
                </a:solidFill>
                <a:effectLst/>
                <a:latin typeface="+mn-lt"/>
                <a:ea typeface="+mn-ea"/>
                <a:cs typeface="+mn-cs"/>
              </a:rPr>
              <a:t>the </a:t>
            </a:r>
            <a:r>
              <a:rPr lang="en-AU" sz="1200" kern="1200" dirty="0" smtClean="0">
                <a:solidFill>
                  <a:schemeClr val="tx1"/>
                </a:solidFill>
                <a:effectLst/>
                <a:latin typeface="+mn-lt"/>
                <a:ea typeface="+mn-ea"/>
                <a:cs typeface="+mn-cs"/>
              </a:rPr>
              <a:t>statements will appear one</a:t>
            </a:r>
            <a:r>
              <a:rPr lang="en-AU" sz="1200" kern="1200" baseline="0" dirty="0" smtClean="0">
                <a:solidFill>
                  <a:schemeClr val="tx1"/>
                </a:solidFill>
                <a:effectLst/>
                <a:latin typeface="+mn-lt"/>
                <a:ea typeface="+mn-ea"/>
                <a:cs typeface="+mn-cs"/>
              </a:rPr>
              <a:t> at a time (on click).</a:t>
            </a:r>
            <a:endParaRPr lang="en-AU"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facilitator </a:t>
            </a:r>
            <a:r>
              <a:rPr lang="en-AU" sz="1200" kern="1200" baseline="0" dirty="0" smtClean="0">
                <a:solidFill>
                  <a:schemeClr val="tx1"/>
                </a:solidFill>
                <a:effectLst/>
                <a:latin typeface="+mn-lt"/>
                <a:ea typeface="+mn-ea"/>
                <a:cs typeface="+mn-cs"/>
              </a:rPr>
              <a:t>will need to create </a:t>
            </a:r>
            <a:r>
              <a:rPr lang="en-AU" sz="1200" kern="1200" baseline="0" dirty="0" smtClean="0">
                <a:solidFill>
                  <a:schemeClr val="tx1"/>
                </a:solidFill>
                <a:effectLst/>
                <a:latin typeface="+mn-lt"/>
                <a:ea typeface="+mn-ea"/>
                <a:cs typeface="+mn-cs"/>
              </a:rPr>
              <a:t>an agreement scale across the room, a</a:t>
            </a:r>
            <a:r>
              <a:rPr lang="en-AU" sz="1200" kern="1200" dirty="0" smtClean="0">
                <a:solidFill>
                  <a:schemeClr val="tx1"/>
                </a:solidFill>
                <a:effectLst/>
                <a:latin typeface="+mn-lt"/>
                <a:ea typeface="+mn-ea"/>
                <a:cs typeface="+mn-cs"/>
              </a:rPr>
              <a:t>ssigning one side of the room as the ‘strongly agree’ side, and the other as the ‘strongly disagree’ side. </a:t>
            </a:r>
          </a:p>
          <a:p>
            <a:pPr marL="228600" indent="-228600">
              <a:buFont typeface="+mj-lt"/>
              <a:buAutoNum type="arabicPeriod"/>
            </a:pPr>
            <a:r>
              <a:rPr lang="en-AU" sz="1200" kern="1200" dirty="0" smtClean="0">
                <a:solidFill>
                  <a:schemeClr val="tx1"/>
                </a:solidFill>
                <a:effectLst/>
                <a:latin typeface="+mn-lt"/>
                <a:ea typeface="+mn-ea"/>
                <a:cs typeface="+mn-cs"/>
              </a:rPr>
              <a:t>Reveal </a:t>
            </a:r>
            <a:r>
              <a:rPr lang="en-AU" sz="1200" kern="1200" dirty="0" smtClean="0">
                <a:solidFill>
                  <a:schemeClr val="tx1"/>
                </a:solidFill>
                <a:effectLst/>
                <a:latin typeface="+mn-lt"/>
                <a:ea typeface="+mn-ea"/>
                <a:cs typeface="+mn-cs"/>
              </a:rPr>
              <a:t>a statement on the slide and asks participants to position themselves along the agreement scale.</a:t>
            </a:r>
          </a:p>
          <a:p>
            <a:pPr marL="228600" indent="-228600">
              <a:buFont typeface="+mj-lt"/>
              <a:buAutoNum type="arabicPeriod"/>
            </a:pPr>
            <a:r>
              <a:rPr lang="en-AU" sz="1200" kern="1200" dirty="0" smtClean="0">
                <a:solidFill>
                  <a:schemeClr val="tx1"/>
                </a:solidFill>
                <a:effectLst/>
                <a:latin typeface="+mn-lt"/>
                <a:ea typeface="+mn-ea"/>
                <a:cs typeface="+mn-cs"/>
              </a:rPr>
              <a:t>Once everyone is positioned, the facilitator can encourage several participants at different points</a:t>
            </a:r>
            <a:r>
              <a:rPr lang="en-AU" sz="1200" kern="1200" baseline="0" dirty="0" smtClean="0">
                <a:solidFill>
                  <a:schemeClr val="tx1"/>
                </a:solidFill>
                <a:effectLst/>
                <a:latin typeface="+mn-lt"/>
                <a:ea typeface="+mn-ea"/>
                <a:cs typeface="+mn-cs"/>
              </a:rPr>
              <a:t> on the scale </a:t>
            </a:r>
            <a:r>
              <a:rPr lang="en-AU" sz="1200" kern="1200" dirty="0" smtClean="0">
                <a:solidFill>
                  <a:schemeClr val="tx1"/>
                </a:solidFill>
                <a:effectLst/>
                <a:latin typeface="+mn-lt"/>
                <a:ea typeface="+mn-ea"/>
                <a:cs typeface="+mn-cs"/>
              </a:rPr>
              <a:t>to provide their reasoning for their position.</a:t>
            </a:r>
            <a:r>
              <a:rPr lang="en-AU" sz="1200" kern="1200" baseline="0" dirty="0" smtClean="0">
                <a:solidFill>
                  <a:schemeClr val="tx1"/>
                </a:solidFill>
                <a:effectLst/>
                <a:latin typeface="+mn-lt"/>
                <a:ea typeface="+mn-ea"/>
                <a:cs typeface="+mn-cs"/>
              </a:rPr>
              <a:t> Other participants can be invited to reflect on, or provide further commentary on the reasons provided. </a:t>
            </a:r>
          </a:p>
          <a:p>
            <a:pPr marL="228600" indent="-228600">
              <a:buFont typeface="+mj-lt"/>
              <a:buAutoNum type="arabicPeriod"/>
            </a:pPr>
            <a:r>
              <a:rPr lang="en-AU" sz="1200" kern="1200" baseline="0" dirty="0" smtClean="0">
                <a:solidFill>
                  <a:schemeClr val="tx1"/>
                </a:solidFill>
                <a:effectLst/>
                <a:latin typeface="+mn-lt"/>
                <a:ea typeface="+mn-ea"/>
                <a:cs typeface="+mn-cs"/>
              </a:rPr>
              <a:t>After some discussion on each statement the</a:t>
            </a:r>
            <a:r>
              <a:rPr lang="en-AU" sz="1200" kern="1200" dirty="0" smtClean="0">
                <a:solidFill>
                  <a:schemeClr val="tx1"/>
                </a:solidFill>
                <a:effectLst/>
                <a:latin typeface="+mn-lt"/>
                <a:ea typeface="+mn-ea"/>
                <a:cs typeface="+mn-cs"/>
              </a:rPr>
              <a:t> facilitator can introduce the supporting statements from the research</a:t>
            </a:r>
            <a:r>
              <a:rPr lang="en-AU" sz="1200" kern="1200" baseline="0" dirty="0" smtClean="0">
                <a:solidFill>
                  <a:schemeClr val="tx1"/>
                </a:solidFill>
                <a:effectLst/>
                <a:latin typeface="+mn-lt"/>
                <a:ea typeface="+mn-ea"/>
                <a:cs typeface="+mn-cs"/>
              </a:rPr>
              <a:t> section </a:t>
            </a:r>
            <a:r>
              <a:rPr lang="en-AU" sz="1200" kern="1200" dirty="0" smtClean="0">
                <a:solidFill>
                  <a:schemeClr val="tx1"/>
                </a:solidFill>
                <a:effectLst/>
                <a:latin typeface="+mn-lt"/>
                <a:ea typeface="+mn-ea"/>
                <a:cs typeface="+mn-cs"/>
              </a:rPr>
              <a:t>below,</a:t>
            </a:r>
            <a:r>
              <a:rPr lang="en-AU" sz="1200" kern="1200" baseline="0" dirty="0" smtClean="0">
                <a:solidFill>
                  <a:schemeClr val="tx1"/>
                </a:solidFill>
                <a:effectLst/>
                <a:latin typeface="+mn-lt"/>
                <a:ea typeface="+mn-ea"/>
                <a:cs typeface="+mn-cs"/>
              </a:rPr>
              <a:t> inviting further discussion if appropriate</a:t>
            </a:r>
            <a:r>
              <a:rPr lang="en-AU" sz="1200" kern="1200" dirty="0" smtClean="0">
                <a:solidFill>
                  <a:schemeClr val="tx1"/>
                </a:solidFill>
                <a:effectLst/>
                <a:latin typeface="+mn-lt"/>
                <a:ea typeface="+mn-ea"/>
                <a:cs typeface="+mn-cs"/>
              </a:rPr>
              <a:t>.</a:t>
            </a:r>
          </a:p>
          <a:p>
            <a:pPr marL="228600" indent="-228600">
              <a:buFont typeface="+mj-lt"/>
              <a:buAutoNum type="arabicPeriod"/>
            </a:pPr>
            <a:r>
              <a:rPr lang="en-AU" sz="1200" kern="1200" dirty="0" smtClean="0">
                <a:solidFill>
                  <a:schemeClr val="tx1"/>
                </a:solidFill>
                <a:effectLst/>
                <a:latin typeface="+mn-lt"/>
                <a:ea typeface="+mn-ea"/>
                <a:cs typeface="+mn-cs"/>
              </a:rPr>
              <a:t>Reveal </a:t>
            </a:r>
            <a:r>
              <a:rPr lang="en-AU" sz="1200" kern="1200" dirty="0" smtClean="0">
                <a:solidFill>
                  <a:schemeClr val="tx1"/>
                </a:solidFill>
                <a:effectLst/>
                <a:latin typeface="+mn-lt"/>
                <a:ea typeface="+mn-ea"/>
                <a:cs typeface="+mn-cs"/>
              </a:rPr>
              <a:t>the next</a:t>
            </a:r>
            <a:r>
              <a:rPr lang="en-AU" sz="1200"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statement and follow the same procedure as per the first statement.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1" i="0" kern="1200" dirty="0" smtClean="0">
                <a:solidFill>
                  <a:schemeClr val="tx1"/>
                </a:solidFill>
                <a:effectLst/>
                <a:latin typeface="+mn-lt"/>
                <a:ea typeface="+mn-ea"/>
                <a:cs typeface="+mn-cs"/>
              </a:rPr>
              <a:t>1. </a:t>
            </a:r>
            <a:r>
              <a:rPr lang="en-AU" sz="1200" b="1" i="0" kern="1200" dirty="0" smtClean="0">
                <a:solidFill>
                  <a:schemeClr val="tx1"/>
                </a:solidFill>
                <a:effectLst/>
                <a:latin typeface="+mn-lt"/>
                <a:ea typeface="+mn-ea"/>
                <a:cs typeface="+mn-cs"/>
              </a:rPr>
              <a:t>ALL </a:t>
            </a:r>
            <a:r>
              <a:rPr lang="en-AU" sz="1200" b="1" i="0" kern="1200" dirty="0" smtClean="0">
                <a:solidFill>
                  <a:schemeClr val="tx1"/>
                </a:solidFill>
                <a:effectLst/>
                <a:latin typeface="+mn-lt"/>
                <a:ea typeface="+mn-ea"/>
                <a:cs typeface="+mn-cs"/>
              </a:rPr>
              <a:t>students can </a:t>
            </a:r>
            <a:r>
              <a:rPr lang="en-AU" sz="1200" b="1" i="0" kern="1200" dirty="0" smtClean="0">
                <a:solidFill>
                  <a:schemeClr val="tx1"/>
                </a:solidFill>
                <a:effectLst/>
                <a:latin typeface="+mn-lt"/>
                <a:ea typeface="+mn-ea"/>
                <a:cs typeface="+mn-cs"/>
              </a:rPr>
              <a:t>achieve significant learning growth</a:t>
            </a:r>
            <a:endParaRPr lang="en-AU" sz="1200" b="1" i="0" kern="1200" dirty="0" smtClean="0">
              <a:solidFill>
                <a:schemeClr val="tx1"/>
              </a:solidFill>
              <a:effectLst/>
              <a:latin typeface="+mn-lt"/>
              <a:ea typeface="+mn-ea"/>
              <a:cs typeface="+mn-cs"/>
            </a:endParaRPr>
          </a:p>
          <a:p>
            <a:pPr marL="0" indent="0">
              <a:buFont typeface="+mj-lt"/>
              <a:buNone/>
            </a:pPr>
            <a:r>
              <a:rPr lang="en-AU" sz="1200" kern="1200" dirty="0" smtClean="0">
                <a:solidFill>
                  <a:schemeClr val="tx1"/>
                </a:solidFill>
                <a:effectLst/>
                <a:latin typeface="+mn-lt"/>
                <a:ea typeface="+mn-ea"/>
                <a:cs typeface="+mn-cs"/>
              </a:rPr>
              <a:t>Carol </a:t>
            </a:r>
            <a:r>
              <a:rPr lang="en-AU" sz="1200" kern="1200" dirty="0" err="1" smtClean="0">
                <a:solidFill>
                  <a:schemeClr val="tx1"/>
                </a:solidFill>
                <a:effectLst/>
                <a:latin typeface="+mn-lt"/>
                <a:ea typeface="+mn-ea"/>
                <a:cs typeface="+mn-cs"/>
              </a:rPr>
              <a:t>Dweck</a:t>
            </a:r>
            <a:r>
              <a:rPr lang="en-AU" sz="1200" kern="1200" dirty="0" smtClean="0">
                <a:solidFill>
                  <a:schemeClr val="tx1"/>
                </a:solidFill>
                <a:effectLst/>
                <a:latin typeface="+mn-lt"/>
                <a:ea typeface="+mn-ea"/>
                <a:cs typeface="+mn-cs"/>
              </a:rPr>
              <a:t>: “In growth mindset, people believe that their most basic abilities can be developed through dedication and hard work.”  </a:t>
            </a:r>
          </a:p>
          <a:p>
            <a:pPr marL="0" indent="0">
              <a:buFont typeface="+mj-lt"/>
              <a:buNone/>
            </a:pPr>
            <a:r>
              <a:rPr lang="en-AU" sz="1200" kern="1200" dirty="0" smtClean="0">
                <a:solidFill>
                  <a:schemeClr val="tx1"/>
                </a:solidFill>
                <a:effectLst/>
                <a:latin typeface="+mn-lt"/>
                <a:ea typeface="+mn-ea"/>
                <a:cs typeface="+mn-cs"/>
              </a:rPr>
              <a:t>(http</a:t>
            </a:r>
            <a:r>
              <a:rPr lang="en-AU" sz="1200" kern="1200" dirty="0" smtClean="0">
                <a:solidFill>
                  <a:schemeClr val="tx1"/>
                </a:solidFill>
                <a:effectLst/>
                <a:latin typeface="+mn-lt"/>
                <a:ea typeface="+mn-ea"/>
                <a:cs typeface="+mn-cs"/>
              </a:rPr>
              <a:t>://mindsetonline.com/whatisit/about/ </a:t>
            </a:r>
          </a:p>
          <a:p>
            <a:pPr marL="0" indent="0">
              <a:buFont typeface="+mj-lt"/>
              <a:buNone/>
            </a:pPr>
            <a:r>
              <a:rPr lang="en-AU" sz="1200" kern="1200" dirty="0" smtClean="0">
                <a:solidFill>
                  <a:schemeClr val="tx1"/>
                </a:solidFill>
                <a:effectLst/>
                <a:latin typeface="+mn-lt"/>
                <a:ea typeface="+mn-ea"/>
                <a:cs typeface="+mn-cs"/>
              </a:rPr>
              <a:t>https://</a:t>
            </a:r>
            <a:r>
              <a:rPr lang="en-AU" sz="1200" kern="1200" dirty="0" smtClean="0">
                <a:solidFill>
                  <a:schemeClr val="tx1"/>
                </a:solidFill>
                <a:effectLst/>
                <a:latin typeface="+mn-lt"/>
                <a:ea typeface="+mn-ea"/>
                <a:cs typeface="+mn-cs"/>
              </a:rPr>
              <a:t>www.ted.com/talks/carol_dweck_the_power_of_believing_that_you_can_improve#t-391258)</a:t>
            </a:r>
            <a:endParaRPr lang="en-AU" sz="1200" kern="1200" dirty="0" smtClean="0">
              <a:solidFill>
                <a:schemeClr val="tx1"/>
              </a:solidFill>
              <a:effectLst/>
              <a:latin typeface="+mn-lt"/>
              <a:ea typeface="+mn-ea"/>
              <a:cs typeface="+mn-cs"/>
            </a:endParaRPr>
          </a:p>
          <a:p>
            <a:pPr marL="228600" indent="-228600">
              <a:buFont typeface="+mj-lt"/>
              <a:buAutoNum type="arabicPeriod"/>
            </a:pPr>
            <a:endParaRPr lang="en-AU" sz="1200" kern="1200" dirty="0" smtClean="0">
              <a:solidFill>
                <a:schemeClr val="tx1"/>
              </a:solidFill>
              <a:effectLst/>
              <a:latin typeface="+mn-lt"/>
              <a:ea typeface="+mn-ea"/>
              <a:cs typeface="+mn-cs"/>
            </a:endParaRPr>
          </a:p>
          <a:p>
            <a:pPr marL="0" indent="0">
              <a:buFont typeface="+mj-lt"/>
              <a:buNone/>
            </a:pPr>
            <a:r>
              <a:rPr lang="en-AU" sz="1200" b="1" kern="1200" dirty="0" smtClean="0">
                <a:solidFill>
                  <a:schemeClr val="tx1"/>
                </a:solidFill>
                <a:effectLst/>
                <a:latin typeface="+mn-lt"/>
                <a:ea typeface="+mn-ea"/>
                <a:cs typeface="+mn-cs"/>
              </a:rPr>
              <a:t>2. </a:t>
            </a:r>
            <a:r>
              <a:rPr lang="en-AU" sz="1200" b="1" kern="1200" dirty="0" smtClean="0">
                <a:solidFill>
                  <a:schemeClr val="tx1"/>
                </a:solidFill>
                <a:effectLst/>
                <a:latin typeface="+mn-lt"/>
                <a:ea typeface="+mn-ea"/>
                <a:cs typeface="+mn-cs"/>
              </a:rPr>
              <a:t>My beliefs about teaching and learning impact the way I teach</a:t>
            </a:r>
            <a:endParaRPr lang="en-AU"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John Hattie </a:t>
            </a:r>
            <a:r>
              <a:rPr lang="en-AU" sz="1200" kern="1200" baseline="0" dirty="0" smtClean="0">
                <a:solidFill>
                  <a:schemeClr val="tx1"/>
                </a:solidFill>
                <a:effectLst/>
                <a:latin typeface="+mn-lt"/>
                <a:ea typeface="+mn-ea"/>
                <a:cs typeface="+mn-cs"/>
              </a:rPr>
              <a:t> reports that</a:t>
            </a:r>
            <a:r>
              <a:rPr lang="en-AU" sz="1200" kern="1200" dirty="0" smtClean="0">
                <a:solidFill>
                  <a:schemeClr val="tx1"/>
                </a:solidFill>
                <a:effectLst/>
                <a:latin typeface="+mn-lt"/>
                <a:ea typeface="+mn-ea"/>
                <a:cs typeface="+mn-cs"/>
              </a:rPr>
              <a:t> “teachers account for about 30% of the variance in students’ achievements. It is what teachers know, do, and care about which is very powerful in this learning equation” </a:t>
            </a:r>
            <a:r>
              <a:rPr lang="en-AU" sz="1200" kern="1200" dirty="0" smtClean="0">
                <a:solidFill>
                  <a:schemeClr val="tx1"/>
                </a:solidFill>
                <a:effectLst/>
                <a:latin typeface="+mn-lt"/>
                <a:ea typeface="+mn-ea"/>
                <a:cs typeface="+mn-cs"/>
              </a:rPr>
              <a:t>(http</a:t>
            </a:r>
            <a:r>
              <a:rPr lang="en-AU" sz="1200"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research.acer.edu.au/cgi/viewcontent.cgi?article=1003&amp;context=research_conference_2003)</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Heitink</a:t>
            </a:r>
            <a:r>
              <a:rPr lang="en-AU" sz="1200" kern="1200" dirty="0" smtClean="0">
                <a:solidFill>
                  <a:schemeClr val="tx1"/>
                </a:solidFill>
                <a:effectLst/>
                <a:latin typeface="+mn-lt"/>
                <a:ea typeface="+mn-ea"/>
                <a:cs typeface="+mn-cs"/>
              </a:rPr>
              <a:t>, et al, (2016)</a:t>
            </a:r>
            <a:r>
              <a:rPr lang="en-AU" sz="1200" kern="1200" baseline="0" dirty="0" smtClean="0">
                <a:solidFill>
                  <a:schemeClr val="tx1"/>
                </a:solidFill>
                <a:effectLst/>
                <a:latin typeface="+mn-lt"/>
                <a:ea typeface="+mn-ea"/>
                <a:cs typeface="+mn-cs"/>
              </a:rPr>
              <a:t> report that the extent to which teachers feel responsible for student’s achieving their goals influences the quality of feedback provided. Also, that beliefs, attitudes, perspectives and philosophies can impact the quality of implementation of feedback practices. </a:t>
            </a:r>
            <a:r>
              <a:rPr lang="en-AU" sz="1200" kern="1200" baseline="0" dirty="0" smtClean="0">
                <a:solidFill>
                  <a:schemeClr val="tx1"/>
                </a:solidFill>
                <a:effectLst/>
                <a:latin typeface="+mn-lt"/>
                <a:ea typeface="+mn-ea"/>
                <a:cs typeface="+mn-cs"/>
              </a:rPr>
              <a:t>(</a:t>
            </a:r>
            <a:r>
              <a:rPr lang="en-AU" sz="1200" kern="1200" baseline="0" dirty="0" err="1" smtClean="0">
                <a:solidFill>
                  <a:schemeClr val="tx1"/>
                </a:solidFill>
                <a:effectLst/>
                <a:latin typeface="+mn-lt"/>
                <a:ea typeface="+mn-ea"/>
                <a:cs typeface="+mn-cs"/>
              </a:rPr>
              <a:t>Heitink</a:t>
            </a:r>
            <a:r>
              <a:rPr lang="en-AU" sz="1200" kern="1200" baseline="0" dirty="0" smtClean="0">
                <a:solidFill>
                  <a:schemeClr val="tx1"/>
                </a:solidFill>
                <a:effectLst/>
                <a:latin typeface="+mn-lt"/>
                <a:ea typeface="+mn-ea"/>
                <a:cs typeface="+mn-cs"/>
              </a:rPr>
              <a:t>, M, Van der </a:t>
            </a:r>
            <a:r>
              <a:rPr lang="en-AU" sz="1200" kern="1200" baseline="0" dirty="0" err="1" smtClean="0">
                <a:solidFill>
                  <a:schemeClr val="tx1"/>
                </a:solidFill>
                <a:effectLst/>
                <a:latin typeface="+mn-lt"/>
                <a:ea typeface="+mn-ea"/>
                <a:cs typeface="+mn-cs"/>
              </a:rPr>
              <a:t>Kleij</a:t>
            </a:r>
            <a:r>
              <a:rPr lang="en-AU" sz="1200" kern="1200" baseline="0" dirty="0" smtClean="0">
                <a:solidFill>
                  <a:schemeClr val="tx1"/>
                </a:solidFill>
                <a:effectLst/>
                <a:latin typeface="+mn-lt"/>
                <a:ea typeface="+mn-ea"/>
                <a:cs typeface="+mn-cs"/>
              </a:rPr>
              <a:t>, F, </a:t>
            </a:r>
            <a:r>
              <a:rPr lang="en-AU" sz="1200" kern="1200" baseline="0" dirty="0" err="1" smtClean="0">
                <a:solidFill>
                  <a:schemeClr val="tx1"/>
                </a:solidFill>
                <a:effectLst/>
                <a:latin typeface="+mn-lt"/>
                <a:ea typeface="+mn-ea"/>
                <a:cs typeface="+mn-cs"/>
              </a:rPr>
              <a:t>Veldkamp</a:t>
            </a:r>
            <a:r>
              <a:rPr lang="en-AU" sz="1200" kern="1200" baseline="0" dirty="0" smtClean="0">
                <a:solidFill>
                  <a:schemeClr val="tx1"/>
                </a:solidFill>
                <a:effectLst/>
                <a:latin typeface="+mn-lt"/>
                <a:ea typeface="+mn-ea"/>
                <a:cs typeface="+mn-cs"/>
              </a:rPr>
              <a:t>, B, </a:t>
            </a:r>
            <a:r>
              <a:rPr lang="en-AU" sz="1200" kern="1200" baseline="0" dirty="0" err="1" smtClean="0">
                <a:solidFill>
                  <a:schemeClr val="tx1"/>
                </a:solidFill>
                <a:effectLst/>
                <a:latin typeface="+mn-lt"/>
                <a:ea typeface="+mn-ea"/>
                <a:cs typeface="+mn-cs"/>
              </a:rPr>
              <a:t>Schildkamp</a:t>
            </a:r>
            <a:r>
              <a:rPr lang="en-AU" sz="1200" kern="1200" baseline="0" dirty="0" smtClean="0">
                <a:solidFill>
                  <a:schemeClr val="tx1"/>
                </a:solidFill>
                <a:effectLst/>
                <a:latin typeface="+mn-lt"/>
                <a:ea typeface="+mn-ea"/>
                <a:cs typeface="+mn-cs"/>
              </a:rPr>
              <a:t>, K &amp; Kippers, W, 2016, ‘A systematic review of prerequisites for implementing assessment for learning in classroom practice’, Educational Research Review, vol. 17, pp. 50-62</a:t>
            </a:r>
            <a:r>
              <a:rPr lang="en-AU" sz="1200" kern="1200" baseline="0" dirty="0" smtClean="0">
                <a:solidFill>
                  <a:schemeClr val="tx1"/>
                </a:solidFill>
                <a:effectLst/>
                <a:latin typeface="+mn-lt"/>
                <a:ea typeface="+mn-ea"/>
                <a:cs typeface="+mn-cs"/>
              </a:rPr>
              <a:t>.)</a:t>
            </a:r>
            <a:endParaRPr lang="en-AU" sz="1200" kern="1200" baseline="0" dirty="0" smtClean="0">
              <a:solidFill>
                <a:schemeClr val="tx1"/>
              </a:solidFill>
              <a:effectLst/>
              <a:latin typeface="+mn-lt"/>
              <a:ea typeface="+mn-ea"/>
              <a:cs typeface="+mn-cs"/>
            </a:endParaRPr>
          </a:p>
          <a:p>
            <a:pPr marL="228600" indent="-228600">
              <a:buFont typeface="+mj-lt"/>
              <a:buAutoNum type="arabicPeriod"/>
            </a:pPr>
            <a:endParaRPr lang="en-AU" sz="1200" kern="1200" dirty="0" smtClean="0">
              <a:solidFill>
                <a:schemeClr val="tx1"/>
              </a:solidFill>
              <a:effectLst/>
              <a:latin typeface="+mn-lt"/>
              <a:ea typeface="+mn-ea"/>
              <a:cs typeface="+mn-cs"/>
            </a:endParaRPr>
          </a:p>
          <a:p>
            <a:pPr marL="0" indent="0">
              <a:buFont typeface="+mj-lt"/>
              <a:buNone/>
            </a:pPr>
            <a:r>
              <a:rPr lang="en-AU" sz="1200" b="1" kern="1200" dirty="0" smtClean="0">
                <a:solidFill>
                  <a:schemeClr val="tx1"/>
                </a:solidFill>
                <a:effectLst/>
                <a:latin typeface="+mn-lt"/>
                <a:ea typeface="+mn-ea"/>
                <a:cs typeface="+mn-cs"/>
              </a:rPr>
              <a:t>3. I am aware of the impact of my teaching on my students</a:t>
            </a:r>
          </a:p>
          <a:p>
            <a:pPr marL="0" indent="0">
              <a:buFont typeface="+mj-lt"/>
              <a:buNone/>
            </a:pPr>
            <a:r>
              <a:rPr lang="en-AU" sz="1200" kern="1200" dirty="0" smtClean="0">
                <a:solidFill>
                  <a:schemeClr val="tx1"/>
                </a:solidFill>
                <a:effectLst/>
                <a:latin typeface="+mn-lt"/>
                <a:ea typeface="+mn-ea"/>
                <a:cs typeface="+mn-cs"/>
              </a:rPr>
              <a:t>Evidence for Learning’s Teaching &amp; Learning Toolkit states that effective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feedback can improve student learning by, on average, an additional eight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months in a year.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kern="1200" dirty="0" smtClean="0">
                <a:solidFill>
                  <a:schemeClr val="tx1"/>
                </a:solidFill>
                <a:effectLst/>
                <a:latin typeface="+mn-lt"/>
                <a:ea typeface="+mn-ea"/>
                <a:cs typeface="+mn-cs"/>
              </a:rPr>
              <a:t>(Feedback </a:t>
            </a:r>
            <a:r>
              <a:rPr lang="en-AU" sz="1200" kern="1200" dirty="0" smtClean="0">
                <a:solidFill>
                  <a:schemeClr val="tx1"/>
                </a:solidFill>
                <a:effectLst/>
                <a:latin typeface="+mn-lt"/>
                <a:ea typeface="+mn-ea"/>
                <a:cs typeface="+mn-cs"/>
              </a:rPr>
              <a:t>Spotlight available on the</a:t>
            </a:r>
            <a:r>
              <a:rPr lang="en-AU" sz="1200" kern="1200" baseline="0" dirty="0" smtClean="0">
                <a:solidFill>
                  <a:schemeClr val="tx1"/>
                </a:solidFill>
                <a:effectLst/>
                <a:latin typeface="+mn-lt"/>
                <a:ea typeface="+mn-ea"/>
                <a:cs typeface="+mn-cs"/>
              </a:rPr>
              <a:t> AITSL website at </a:t>
            </a:r>
            <a:r>
              <a:rPr lang="en-AU" sz="1200" baseline="0" dirty="0" smtClean="0"/>
              <a:t>http://</a:t>
            </a:r>
            <a:r>
              <a:rPr lang="en-AU" sz="1200" baseline="0" dirty="0" smtClean="0"/>
              <a:t>www.aitsl.edu.au/feedback)</a:t>
            </a:r>
            <a:endParaRPr lang="en-AU" sz="1200" kern="1200" dirty="0" smtClean="0">
              <a:solidFill>
                <a:schemeClr val="tx1"/>
              </a:solidFill>
              <a:effectLst/>
              <a:latin typeface="+mn-lt"/>
              <a:ea typeface="+mn-ea"/>
              <a:cs typeface="+mn-cs"/>
            </a:endParaRPr>
          </a:p>
          <a:p>
            <a:pPr marL="0" indent="0">
              <a:buFont typeface="+mj-lt"/>
              <a:buNone/>
            </a:pPr>
            <a:endParaRPr lang="en-AU" sz="1200" kern="1200" dirty="0" smtClean="0">
              <a:solidFill>
                <a:schemeClr val="tx1"/>
              </a:solidFill>
              <a:effectLst/>
              <a:latin typeface="+mn-lt"/>
              <a:ea typeface="+mn-ea"/>
              <a:cs typeface="+mn-cs"/>
            </a:endParaRPr>
          </a:p>
          <a:p>
            <a:pPr marL="0" indent="0">
              <a:buFont typeface="+mj-lt"/>
              <a:buNone/>
            </a:pPr>
            <a:r>
              <a:rPr lang="en-AU" sz="1200" b="1" kern="1200" dirty="0" smtClean="0">
                <a:solidFill>
                  <a:schemeClr val="tx1"/>
                </a:solidFill>
                <a:effectLst/>
                <a:latin typeface="+mn-lt"/>
                <a:ea typeface="+mn-ea"/>
                <a:cs typeface="+mn-cs"/>
              </a:rPr>
              <a:t>4. My aim is to make my students self-regulated learners</a:t>
            </a:r>
          </a:p>
          <a:p>
            <a:pPr marL="0" indent="0">
              <a:buFont typeface="+mj-lt"/>
              <a:buNone/>
            </a:pPr>
            <a:r>
              <a:rPr lang="en-AU" sz="1200" kern="1200" dirty="0" smtClean="0">
                <a:solidFill>
                  <a:schemeClr val="tx1"/>
                </a:solidFill>
                <a:effectLst/>
                <a:latin typeface="+mn-lt"/>
                <a:ea typeface="+mn-ea"/>
                <a:cs typeface="+mn-cs"/>
              </a:rPr>
              <a:t>Effective feedback can increase student autonomy, self-assessment and self-management. </a:t>
            </a:r>
            <a:r>
              <a:rPr lang="en-AU" sz="1200" kern="1200" dirty="0" smtClean="0">
                <a:solidFill>
                  <a:schemeClr val="tx1"/>
                </a:solidFill>
                <a:effectLst/>
                <a:latin typeface="+mn-lt"/>
                <a:ea typeface="+mn-ea"/>
                <a:cs typeface="+mn-cs"/>
              </a:rPr>
              <a:t>(Feedback </a:t>
            </a:r>
            <a:r>
              <a:rPr lang="en-AU" sz="1200" kern="1200" dirty="0" smtClean="0">
                <a:solidFill>
                  <a:schemeClr val="tx1"/>
                </a:solidFill>
                <a:effectLst/>
                <a:latin typeface="+mn-lt"/>
                <a:ea typeface="+mn-ea"/>
                <a:cs typeface="+mn-cs"/>
              </a:rPr>
              <a:t>Spotlight available on the</a:t>
            </a:r>
            <a:r>
              <a:rPr lang="en-AU" sz="1200" kern="1200" baseline="0" dirty="0" smtClean="0">
                <a:solidFill>
                  <a:schemeClr val="tx1"/>
                </a:solidFill>
                <a:effectLst/>
                <a:latin typeface="+mn-lt"/>
                <a:ea typeface="+mn-ea"/>
                <a:cs typeface="+mn-cs"/>
              </a:rPr>
              <a:t> AITSL website at </a:t>
            </a:r>
            <a:r>
              <a:rPr lang="en-AU" sz="1200" baseline="0" dirty="0" smtClean="0"/>
              <a:t>http://</a:t>
            </a:r>
            <a:r>
              <a:rPr lang="en-AU" sz="1200" baseline="0" dirty="0" smtClean="0"/>
              <a:t>www.aitsl.edu.au/feedback)</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a:t>
            </a:r>
          </a:p>
          <a:p>
            <a:r>
              <a:rPr lang="en-AU" sz="1200" b="0" kern="1200" dirty="0" smtClean="0">
                <a:solidFill>
                  <a:schemeClr val="tx1"/>
                </a:solidFill>
                <a:effectLst/>
                <a:latin typeface="+mn-lt"/>
                <a:ea typeface="+mn-ea"/>
                <a:cs typeface="+mn-cs"/>
              </a:rPr>
              <a:t>Teachers and school leaders</a:t>
            </a:r>
            <a:r>
              <a:rPr lang="en-AU" sz="1200" b="0" kern="1200" baseline="0" dirty="0" smtClean="0">
                <a:solidFill>
                  <a:schemeClr val="tx1"/>
                </a:solidFill>
                <a:effectLst/>
                <a:latin typeface="+mn-lt"/>
                <a:ea typeface="+mn-ea"/>
                <a:cs typeface="+mn-cs"/>
              </a:rPr>
              <a:t> will:</a:t>
            </a:r>
            <a:endParaRPr lang="en-AU"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be reminded that attitudes and behaviours have an impact on teaching and student learning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become aware of some current beliefs or attitudes that may impact effective implementation of feedback practices. </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15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3</a:t>
            </a:fld>
            <a:endParaRPr lang="en-AU"/>
          </a:p>
        </p:txBody>
      </p:sp>
    </p:spTree>
    <p:extLst>
      <p:ext uri="{BB962C8B-B14F-4D97-AF65-F5344CB8AC3E}">
        <p14:creationId xmlns:p14="http://schemas.microsoft.com/office/powerpoint/2010/main" val="338694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explain the benefits of feedback and why it is relevant to teachers and school leaders.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evidence base indicates that effective feedback is powerful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evidence shows that students can make up to an additional 8 months learning progress as a result of effective</a:t>
            </a:r>
            <a:r>
              <a:rPr lang="en-AU" sz="1200" kern="1200" baseline="0" dirty="0" smtClean="0">
                <a:solidFill>
                  <a:schemeClr val="tx1"/>
                </a:solidFill>
                <a:effectLst/>
                <a:latin typeface="+mn-lt"/>
                <a:ea typeface="+mn-ea"/>
                <a:cs typeface="+mn-cs"/>
              </a:rPr>
              <a:t> feedback.</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Feedback is relevant to all teachers and students across all subject areas.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Effective feedback is particularly beneficial for lower attaining students, helping to reduce the gap between high and low achievers.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can effective feedback achieve?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Students increase effort particularly when there is a clear goal that is appropriately challenging.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Students develop and use more effective learning strategies such as error detection (noticing their own mistakes/errors) and self-assessment</a:t>
            </a:r>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Students increase autonomy, ownership and self-regulation of their learning.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Teachers provide students with specific goals and criteria for performance.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Teachers understand the effectiveness of their teaching and adapt strategies to meet students’ needs.</a:t>
            </a:r>
          </a:p>
          <a:p>
            <a:pPr lvl="0"/>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 </a:t>
            </a:r>
          </a:p>
          <a:p>
            <a:r>
              <a:rPr lang="en-AU" sz="1200" b="0" kern="1200" dirty="0" smtClean="0">
                <a:solidFill>
                  <a:schemeClr val="tx1"/>
                </a:solidFill>
                <a:effectLst/>
                <a:latin typeface="+mn-lt"/>
                <a:ea typeface="+mn-ea"/>
                <a:cs typeface="+mn-cs"/>
              </a:rPr>
              <a:t>Teacher</a:t>
            </a:r>
            <a:r>
              <a:rPr lang="en-AU" sz="1200" b="0" kern="1200" baseline="0" dirty="0" smtClean="0">
                <a:solidFill>
                  <a:schemeClr val="tx1"/>
                </a:solidFill>
                <a:effectLst/>
                <a:latin typeface="+mn-lt"/>
                <a:ea typeface="+mn-ea"/>
                <a:cs typeface="+mn-cs"/>
              </a:rPr>
              <a:t>s will:</a:t>
            </a:r>
            <a:endParaRPr lang="en-AU"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identify benefits in using effective feedback strategies in their classrooms for themselves and their students.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become interested in knowing more about effective feedback strategies. </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4</a:t>
            </a:fld>
            <a:endParaRPr lang="en-AU"/>
          </a:p>
        </p:txBody>
      </p:sp>
    </p:spTree>
    <p:extLst>
      <p:ext uri="{BB962C8B-B14F-4D97-AF65-F5344CB8AC3E}">
        <p14:creationId xmlns:p14="http://schemas.microsoft.com/office/powerpoint/2010/main" val="21061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b="0" dirty="0" smtClean="0"/>
              <a:t>To</a:t>
            </a:r>
            <a:r>
              <a:rPr lang="en-AU" b="0" baseline="0" dirty="0" smtClean="0"/>
              <a:t> i</a:t>
            </a:r>
            <a:r>
              <a:rPr lang="en-AU" dirty="0" smtClean="0"/>
              <a:t>ntroduce the definition of feedback drawn from</a:t>
            </a:r>
            <a:r>
              <a:rPr lang="en-AU" baseline="0" dirty="0" smtClean="0"/>
              <a:t> </a:t>
            </a:r>
            <a:r>
              <a:rPr lang="en-AU" dirty="0" smtClean="0"/>
              <a:t>the Teaching and Learning</a:t>
            </a:r>
            <a:r>
              <a:rPr lang="en-AU" baseline="0" dirty="0" smtClean="0"/>
              <a:t> T</a:t>
            </a:r>
            <a:r>
              <a:rPr lang="en-AU" dirty="0" smtClean="0"/>
              <a:t>oolkit.</a:t>
            </a:r>
          </a:p>
          <a:p>
            <a:endParaRPr lang="en-AU" dirty="0" smtClean="0"/>
          </a:p>
          <a:p>
            <a:r>
              <a:rPr lang="en-AU" b="1" dirty="0" smtClean="0"/>
              <a:t>Facilitator</a:t>
            </a:r>
            <a:r>
              <a:rPr lang="en-AU" b="1" baseline="0" dirty="0" smtClean="0"/>
              <a:t>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Note that the dot points will appear one</a:t>
            </a:r>
            <a:r>
              <a:rPr lang="en-AU" sz="1200" kern="1200" baseline="0" dirty="0" smtClean="0">
                <a:solidFill>
                  <a:schemeClr val="tx1"/>
                </a:solidFill>
                <a:effectLst/>
                <a:latin typeface="+mn-lt"/>
                <a:ea typeface="+mn-ea"/>
                <a:cs typeface="+mn-cs"/>
              </a:rPr>
              <a:t> at a time (on click).</a:t>
            </a:r>
            <a:r>
              <a:rPr lang="en-AU" baseline="0" dirty="0" smtClean="0"/>
              <a:t> </a:t>
            </a:r>
          </a:p>
          <a:p>
            <a:endParaRPr lang="en-AU" dirty="0" smtClean="0"/>
          </a:p>
          <a:p>
            <a:r>
              <a:rPr lang="en-AU" b="1" dirty="0" smtClean="0"/>
              <a:t>Suggested activity</a:t>
            </a:r>
            <a:r>
              <a:rPr lang="en-AU" b="1"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Participants can be asked to draw on their current understanding</a:t>
            </a:r>
            <a:r>
              <a:rPr lang="en-AU" baseline="0" dirty="0" smtClean="0"/>
              <a:t> of feedback through a think-pair-share activity, before sharing this slide. </a:t>
            </a: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smtClean="0"/>
          </a:p>
          <a:p>
            <a:r>
              <a:rPr lang="en-AU" b="1" dirty="0" smtClean="0"/>
              <a:t>Key</a:t>
            </a:r>
            <a:r>
              <a:rPr lang="en-AU" b="1" baseline="0" dirty="0" smtClean="0"/>
              <a:t> points:</a:t>
            </a:r>
          </a:p>
          <a:p>
            <a:pPr marL="171450" indent="-171450">
              <a:buFont typeface="Arial" panose="020B0604020202020204" pitchFamily="34" charset="0"/>
              <a:buChar char="•"/>
            </a:pPr>
            <a:r>
              <a:rPr lang="en-AU" dirty="0" smtClean="0"/>
              <a:t>The focus of the feedback definition and materials available</a:t>
            </a:r>
            <a:r>
              <a:rPr lang="en-AU" baseline="0" dirty="0" smtClean="0"/>
              <a:t> from AITSL </a:t>
            </a:r>
            <a:r>
              <a:rPr lang="en-AU" dirty="0" smtClean="0"/>
              <a:t>is on:</a:t>
            </a:r>
          </a:p>
          <a:p>
            <a:pPr marL="628650" lvl="1" indent="-171450">
              <a:buFont typeface="Courier New" panose="02070309020205020404" pitchFamily="49" charset="0"/>
              <a:buChar char="o"/>
            </a:pPr>
            <a:r>
              <a:rPr lang="en-AU" dirty="0" smtClean="0"/>
              <a:t>teacher</a:t>
            </a:r>
            <a:r>
              <a:rPr lang="en-AU" baseline="0" dirty="0" smtClean="0"/>
              <a:t> to student feedback</a:t>
            </a:r>
          </a:p>
          <a:p>
            <a:pPr marL="628650" lvl="1" indent="-171450">
              <a:buFont typeface="Courier New" panose="02070309020205020404" pitchFamily="49" charset="0"/>
              <a:buChar char="o"/>
            </a:pPr>
            <a:r>
              <a:rPr lang="en-AU" baseline="0" dirty="0" smtClean="0"/>
              <a:t>student self-regulated and peer feedback</a:t>
            </a:r>
          </a:p>
          <a:p>
            <a:pPr marL="628650" lvl="1" indent="-171450">
              <a:buFont typeface="Courier New" panose="02070309020205020404" pitchFamily="49" charset="0"/>
              <a:buChar char="o"/>
            </a:pPr>
            <a:r>
              <a:rPr lang="en-AU" baseline="0" dirty="0" smtClean="0"/>
              <a:t>the teacher gathering evidence of student </a:t>
            </a:r>
            <a:r>
              <a:rPr lang="en-AU" baseline="0" dirty="0" smtClean="0"/>
              <a:t>learning </a:t>
            </a:r>
            <a:r>
              <a:rPr lang="en-AU" baseline="0" dirty="0" smtClean="0"/>
              <a:t>to better understand the impact of their teaching and when they need to adapt or change strategies. </a:t>
            </a:r>
            <a:endParaRPr lang="en-AU" dirty="0" smtClean="0"/>
          </a:p>
          <a:p>
            <a:endParaRPr lang="en-AU"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baseline="0" dirty="0" smtClean="0"/>
              <a:t>Teaching and Learning Toolkit: </a:t>
            </a:r>
            <a:r>
              <a:rPr lang="en-AU" sz="1200" b="0" i="0" kern="1200" dirty="0" smtClean="0">
                <a:solidFill>
                  <a:schemeClr val="tx1"/>
                </a:solidFill>
                <a:effectLst/>
                <a:latin typeface="+mn-lt"/>
                <a:ea typeface="+mn-ea"/>
                <a:cs typeface="+mn-cs"/>
              </a:rPr>
              <a:t>The Toolkit was developed by two charities based in the UK, the Education Endowment Foundation and the Sutton Trust, in collaboration with academics at Durham University. In 2015, an Australian version of the Teaching &amp; Learning Toolkit was launched. It is administered by Evidence for Learning. The</a:t>
            </a:r>
            <a:r>
              <a:rPr lang="en-AU" sz="1200" b="0" i="0" kern="1200" baseline="0" dirty="0" smtClean="0">
                <a:solidFill>
                  <a:schemeClr val="tx1"/>
                </a:solidFill>
                <a:effectLst/>
                <a:latin typeface="+mn-lt"/>
                <a:ea typeface="+mn-ea"/>
                <a:cs typeface="+mn-cs"/>
              </a:rPr>
              <a:t> Toolkit </a:t>
            </a:r>
            <a:r>
              <a:rPr lang="en-AU" sz="1200" b="0" i="0" kern="1200" dirty="0" smtClean="0">
                <a:solidFill>
                  <a:schemeClr val="tx1"/>
                </a:solidFill>
                <a:effectLst/>
                <a:latin typeface="+mn-lt"/>
                <a:ea typeface="+mn-ea"/>
                <a:cs typeface="+mn-cs"/>
              </a:rPr>
              <a:t>synthesises international and Australian research, and presents a wide range of educational interventions and approaches, summarised in terms of  the average impact on attainment, the strength of the evidence supporting them, and the cost.</a:t>
            </a:r>
            <a:r>
              <a:rPr lang="en-AU" sz="1200" b="0" i="0" kern="1200" baseline="0" dirty="0" smtClean="0">
                <a:solidFill>
                  <a:schemeClr val="tx1"/>
                </a:solidFill>
                <a:effectLst/>
                <a:latin typeface="+mn-lt"/>
                <a:ea typeface="+mn-ea"/>
                <a:cs typeface="+mn-cs"/>
              </a:rPr>
              <a:t> I</a:t>
            </a:r>
            <a:r>
              <a:rPr lang="en-AU" sz="1200" b="0" i="0" kern="1200" dirty="0" smtClean="0">
                <a:solidFill>
                  <a:schemeClr val="tx1"/>
                </a:solidFill>
                <a:effectLst/>
                <a:latin typeface="+mn-lt"/>
                <a:ea typeface="+mn-ea"/>
                <a:cs typeface="+mn-cs"/>
              </a:rPr>
              <a:t>t is a live resource that will be updated regularly as new studies are published in Australia or overseas.</a:t>
            </a:r>
            <a:endParaRPr lang="en-AU" baseline="0" dirty="0" smtClean="0"/>
          </a:p>
          <a:p>
            <a:pPr marL="171450" indent="-171450">
              <a:buFont typeface="Arial" panose="020B0604020202020204" pitchFamily="34" charset="0"/>
              <a:buChar char="•"/>
            </a:pPr>
            <a:endParaRPr lang="en-AU" baseline="0" dirty="0" smtClean="0"/>
          </a:p>
          <a:p>
            <a:r>
              <a:rPr lang="en-AU" b="1" baseline="0" dirty="0" smtClean="0"/>
              <a:t>Handout:</a:t>
            </a:r>
          </a:p>
          <a:p>
            <a:r>
              <a:rPr lang="en-AU" baseline="0" dirty="0" smtClean="0"/>
              <a:t>We suggest handing out printed copies of the feedback definition below so that teachers can read it in full and refer to it in later discussions. </a:t>
            </a:r>
          </a:p>
          <a:p>
            <a:endParaRPr lang="en-AU" baseline="0" dirty="0" smtClean="0"/>
          </a:p>
          <a:p>
            <a:r>
              <a:rPr lang="en-AU" b="1" baseline="0" dirty="0" smtClean="0"/>
              <a:t>Feedback definition: </a:t>
            </a:r>
            <a:endParaRPr lang="en-AU" b="0" baseline="0" dirty="0" smtClean="0"/>
          </a:p>
          <a:p>
            <a:r>
              <a:rPr lang="en-AU" sz="1200" b="0" i="0" kern="1200" dirty="0" smtClean="0">
                <a:solidFill>
                  <a:schemeClr val="tx1"/>
                </a:solidFill>
                <a:effectLst/>
                <a:latin typeface="+mn-lt"/>
                <a:ea typeface="+mn-ea"/>
                <a:cs typeface="+mn-cs"/>
              </a:rPr>
              <a:t>Feedback is information given to the learner and/or the teacher about the learner’s performance relative to learning goals. It should aim to (and be capable of) producing improvement in students’ learning. Feedback redirects or refocuses either the teacher’s or the learner’s actions to achieve a goal, by aligning effort and activity with an outcome. It can be about the learning activity itself, about the process of activity, about the student’s management of their learning or self-regulation or (the least effective), about them as individuals. This feedback can be verbal, written, given through tests or via digital technology. It can come from a teacher or someone taking a teaching role, or from peers. </a:t>
            </a:r>
          </a:p>
          <a:p>
            <a:endParaRPr lang="en-AU" baseline="0" dirty="0" smtClean="0"/>
          </a:p>
          <a:p>
            <a:r>
              <a:rPr lang="en-AU" b="1" baseline="0" dirty="0" smtClean="0"/>
              <a:t>Research:</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endParaRPr lang="en-AU" baseline="0" dirty="0" smtClean="0"/>
          </a:p>
          <a:p>
            <a:r>
              <a:rPr lang="en-AU" b="1" baseline="0" dirty="0" smtClean="0"/>
              <a:t>Expected outcomes:</a:t>
            </a:r>
          </a:p>
          <a:p>
            <a:r>
              <a:rPr lang="en-AU" b="0" baseline="0" dirty="0" smtClean="0"/>
              <a:t>Teachers will: </a:t>
            </a:r>
          </a:p>
          <a:p>
            <a:pPr marL="171450" indent="-171450">
              <a:buFont typeface="Arial" panose="020B0604020202020204" pitchFamily="34" charset="0"/>
              <a:buChar char="•"/>
            </a:pPr>
            <a:r>
              <a:rPr lang="en-AU" baseline="0" dirty="0" smtClean="0"/>
              <a:t>become familiar with the feedback definition</a:t>
            </a:r>
          </a:p>
          <a:p>
            <a:pPr marL="171450" indent="-171450">
              <a:buFont typeface="Arial" panose="020B0604020202020204" pitchFamily="34" charset="0"/>
              <a:buChar char="•"/>
            </a:pPr>
            <a:r>
              <a:rPr lang="en-AU" baseline="0" dirty="0" smtClean="0"/>
              <a:t>understand that the focus in this work is on teacher to student feedback, self-regulated and peer feedback, and the teacher gathering evidence of learning to understand the effectiveness of their chosen strategies and adapting these when required. </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5 </a:t>
            </a:r>
            <a:r>
              <a:rPr lang="en-AU" sz="1200" kern="1200" baseline="0" dirty="0" smtClean="0">
                <a:solidFill>
                  <a:schemeClr val="tx1"/>
                </a:solidFill>
                <a:effectLst/>
                <a:latin typeface="+mn-lt"/>
                <a:ea typeface="+mn-ea"/>
                <a:cs typeface="+mn-cs"/>
              </a:rPr>
              <a:t>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5</a:t>
            </a:fld>
            <a:endParaRPr lang="en-AU"/>
          </a:p>
        </p:txBody>
      </p:sp>
    </p:spTree>
    <p:extLst>
      <p:ext uri="{BB962C8B-B14F-4D97-AF65-F5344CB8AC3E}">
        <p14:creationId xmlns:p14="http://schemas.microsoft.com/office/powerpoint/2010/main" val="376935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Purpose: </a:t>
            </a:r>
          </a:p>
          <a:p>
            <a:r>
              <a:rPr lang="en-AU" dirty="0" smtClean="0"/>
              <a:t>To share the feedback animation</a:t>
            </a:r>
            <a:r>
              <a:rPr lang="en-AU" baseline="0" dirty="0" smtClean="0"/>
              <a:t>. </a:t>
            </a:r>
          </a:p>
          <a:p>
            <a:endParaRPr lang="en-AU" baseline="0" dirty="0" smtClean="0"/>
          </a:p>
          <a:p>
            <a:r>
              <a:rPr lang="en-AU" b="1" baseline="0" dirty="0" smtClean="0"/>
              <a:t>Facilitator notes:</a:t>
            </a:r>
          </a:p>
          <a:p>
            <a:r>
              <a:rPr lang="en-AU" baseline="0" dirty="0" smtClean="0"/>
              <a:t>Graphic is hyperlinked to the animation.</a:t>
            </a:r>
          </a:p>
          <a:p>
            <a:endParaRPr lang="en-AU" baseline="0" dirty="0" smtClean="0"/>
          </a:p>
          <a:p>
            <a:r>
              <a:rPr lang="en-AU" b="1" baseline="0" dirty="0" smtClean="0"/>
              <a:t>Key point:</a:t>
            </a:r>
          </a:p>
          <a:p>
            <a:pPr marL="0" indent="0">
              <a:buFont typeface="Arial" panose="020B0604020202020204" pitchFamily="34" charset="0"/>
              <a:buNone/>
            </a:pPr>
            <a:r>
              <a:rPr lang="en-AU" baseline="0" dirty="0" smtClean="0"/>
              <a:t>Through the workshop there will be opportunity to unpack the ideas in the animation and to understand what </a:t>
            </a:r>
            <a:r>
              <a:rPr lang="en-AU" baseline="0" dirty="0" smtClean="0"/>
              <a:t>you are </a:t>
            </a:r>
            <a:r>
              <a:rPr lang="en-AU" baseline="0" dirty="0" smtClean="0"/>
              <a:t>currently doing well with regard to feedback and where </a:t>
            </a:r>
            <a:r>
              <a:rPr lang="en-AU" baseline="0" dirty="0" smtClean="0"/>
              <a:t>you might </a:t>
            </a:r>
            <a:r>
              <a:rPr lang="en-AU" baseline="0" dirty="0" smtClean="0"/>
              <a:t>focus </a:t>
            </a:r>
            <a:r>
              <a:rPr lang="en-AU" baseline="0" dirty="0" smtClean="0"/>
              <a:t>your </a:t>
            </a:r>
            <a:r>
              <a:rPr lang="en-AU" baseline="0" dirty="0" smtClean="0"/>
              <a:t>efforts. </a:t>
            </a:r>
          </a:p>
          <a:p>
            <a:endParaRPr lang="en-AU" baseline="0" dirty="0" smtClean="0"/>
          </a:p>
          <a:p>
            <a:r>
              <a:rPr lang="en-AU" b="1" baseline="0" dirty="0" smtClean="0"/>
              <a:t>Expected outcome:</a:t>
            </a:r>
          </a:p>
          <a:p>
            <a:r>
              <a:rPr lang="en-AU" baseline="0" dirty="0" smtClean="0"/>
              <a:t>Building on the definition from the previous slide, teachers will have a better understanding of the underpinning research, the three feedback questions and the key elements of effective feedback. </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5 </a:t>
            </a:r>
            <a:r>
              <a:rPr lang="en-AU" sz="1200" kern="1200" baseline="0" dirty="0" smtClean="0">
                <a:solidFill>
                  <a:schemeClr val="tx1"/>
                </a:solidFill>
                <a:effectLst/>
                <a:latin typeface="+mn-lt"/>
                <a:ea typeface="+mn-ea"/>
                <a:cs typeface="+mn-cs"/>
              </a:rPr>
              <a:t>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6</a:t>
            </a:fld>
            <a:endParaRPr lang="en-AU"/>
          </a:p>
        </p:txBody>
      </p:sp>
    </p:spTree>
    <p:extLst>
      <p:ext uri="{BB962C8B-B14F-4D97-AF65-F5344CB8AC3E}">
        <p14:creationId xmlns:p14="http://schemas.microsoft.com/office/powerpoint/2010/main" val="285730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p>
          <a:p>
            <a:r>
              <a:rPr lang="en-AU" sz="1200" kern="1200" dirty="0" smtClean="0">
                <a:solidFill>
                  <a:schemeClr val="tx1"/>
                </a:solidFill>
                <a:effectLst/>
                <a:latin typeface="+mn-lt"/>
                <a:ea typeface="+mn-ea"/>
                <a:cs typeface="+mn-cs"/>
              </a:rPr>
              <a:t>To share the case for change (Reason for introducing this strategy) for enhancing feedback practices within your context, answering the question: Why should we focus on feedback in our school?</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facilitator will need to determine if they will bring the case for change to the session or work with staff during the session to collaboratively identify the case for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Whether you develop the case for change with staff, or bring the case for change to the workshop, </a:t>
            </a:r>
            <a:r>
              <a:rPr lang="en-AU" sz="1200" kern="1200" baseline="0" dirty="0" smtClean="0">
                <a:solidFill>
                  <a:schemeClr val="tx1"/>
                </a:solidFill>
                <a:effectLst/>
                <a:latin typeface="+mn-lt"/>
                <a:ea typeface="+mn-ea"/>
                <a:cs typeface="+mn-cs"/>
              </a:rPr>
              <a:t>consider the need to work with staff to understand how the case for change aligns with </a:t>
            </a:r>
            <a:r>
              <a:rPr lang="en-AU" sz="1200" kern="1200" dirty="0" smtClean="0">
                <a:solidFill>
                  <a:schemeClr val="tx1"/>
                </a:solidFill>
                <a:effectLst/>
                <a:latin typeface="+mn-lt"/>
                <a:ea typeface="+mn-ea"/>
                <a:cs typeface="+mn-cs"/>
              </a:rPr>
              <a:t>student needs, school priorities, school assessment data, potential impact, evidence-based teaching and learning practices, and improvements and consistency in teaching practice.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If </a:t>
            </a:r>
            <a:r>
              <a:rPr lang="en-AU" sz="1200" kern="1200" dirty="0" smtClean="0">
                <a:solidFill>
                  <a:schemeClr val="tx1"/>
                </a:solidFill>
                <a:effectLst/>
                <a:latin typeface="+mn-lt"/>
                <a:ea typeface="+mn-ea"/>
                <a:cs typeface="+mn-cs"/>
              </a:rPr>
              <a:t>bringing the case for change to the session then remove the animation picture and add these to the slide as dot points.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b="1" kern="1200" dirty="0" smtClean="0">
                <a:solidFill>
                  <a:schemeClr val="tx1"/>
                </a:solidFill>
                <a:effectLst/>
                <a:latin typeface="+mn-lt"/>
                <a:ea typeface="+mn-ea"/>
                <a:cs typeface="+mn-cs"/>
              </a:rPr>
              <a:t>Suggested activity: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Feedback </a:t>
            </a:r>
            <a:r>
              <a:rPr lang="en-AU" sz="1200" kern="1200" baseline="0" dirty="0" smtClean="0">
                <a:solidFill>
                  <a:schemeClr val="tx1"/>
                </a:solidFill>
                <a:effectLst/>
                <a:latin typeface="+mn-lt"/>
                <a:ea typeface="+mn-ea"/>
                <a:cs typeface="+mn-cs"/>
              </a:rPr>
              <a:t>case studies provide opportunity to see how and why other schools introduced a focus on feedback. This can stimulate reflection and discussion as you consider your own context and need.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To assist in selecting a case study to </a:t>
            </a:r>
            <a:r>
              <a:rPr lang="en-AU" sz="1200" kern="1200" baseline="0" dirty="0" smtClean="0">
                <a:solidFill>
                  <a:schemeClr val="tx1"/>
                </a:solidFill>
                <a:effectLst/>
                <a:latin typeface="+mn-lt"/>
                <a:ea typeface="+mn-ea"/>
                <a:cs typeface="+mn-cs"/>
              </a:rPr>
              <a:t>review and discuss, </a:t>
            </a:r>
            <a:r>
              <a:rPr lang="en-AU" sz="1200" kern="1200" baseline="0" dirty="0" smtClean="0">
                <a:solidFill>
                  <a:schemeClr val="tx1"/>
                </a:solidFill>
                <a:effectLst/>
                <a:latin typeface="+mn-lt"/>
                <a:ea typeface="+mn-ea"/>
                <a:cs typeface="+mn-cs"/>
              </a:rPr>
              <a:t>here is a list of identified needs</a:t>
            </a:r>
            <a:r>
              <a:rPr lang="en-AU" sz="1200" kern="1200" dirty="0" smtClean="0">
                <a:solidFill>
                  <a:schemeClr val="tx1"/>
                </a:solidFill>
                <a:effectLst/>
                <a:latin typeface="+mn-lt"/>
                <a:ea typeface="+mn-ea"/>
                <a:cs typeface="+mn-cs"/>
              </a:rPr>
              <a:t>:</a:t>
            </a: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to introduce a personalised learning approach underpinned by better use of data (</a:t>
            </a:r>
            <a:r>
              <a:rPr lang="en-AU" sz="1200" i="0" kern="1200" dirty="0" smtClean="0">
                <a:solidFill>
                  <a:schemeClr val="tx1"/>
                </a:solidFill>
                <a:effectLst/>
                <a:latin typeface="+mn-lt"/>
                <a:ea typeface="+mn-ea"/>
                <a:cs typeface="+mn-cs"/>
              </a:rPr>
              <a:t>See the following</a:t>
            </a:r>
            <a:r>
              <a:rPr lang="en-AU" sz="1200" i="0" kern="1200" baseline="0" dirty="0" smtClean="0">
                <a:solidFill>
                  <a:schemeClr val="tx1"/>
                </a:solidFill>
                <a:effectLst/>
                <a:latin typeface="+mn-lt"/>
                <a:ea typeface="+mn-ea"/>
                <a:cs typeface="+mn-cs"/>
              </a:rPr>
              <a:t> case study: </a:t>
            </a:r>
            <a:r>
              <a:rPr lang="en-AU" sz="1200" i="1" kern="1200" dirty="0" smtClean="0">
                <a:solidFill>
                  <a:schemeClr val="tx1"/>
                </a:solidFill>
                <a:effectLst/>
                <a:latin typeface="+mn-lt"/>
                <a:ea typeface="+mn-ea"/>
                <a:cs typeface="+mn-cs"/>
              </a:rPr>
              <a:t>Next steps in learning </a:t>
            </a:r>
            <a:r>
              <a:rPr lang="en-AU" sz="1200" kern="1200" dirty="0" smtClean="0">
                <a:solidFill>
                  <a:schemeClr val="tx1"/>
                </a:solidFill>
                <a:effectLst/>
                <a:latin typeface="+mn-lt"/>
                <a:ea typeface="+mn-ea"/>
                <a:cs typeface="+mn-cs"/>
              </a:rPr>
              <a:t>– Eastbourne Primary School)</a:t>
            </a: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to arrest and improve stagnant or declining student outcomes data </a:t>
            </a:r>
            <a:r>
              <a:rPr lang="en-AU" sz="1200" i="0" kern="1200" dirty="0" smtClean="0">
                <a:solidFill>
                  <a:schemeClr val="tx1"/>
                </a:solidFill>
                <a:effectLst/>
                <a:latin typeface="+mn-lt"/>
                <a:ea typeface="+mn-ea"/>
                <a:cs typeface="+mn-cs"/>
              </a:rPr>
              <a:t>(See the following</a:t>
            </a:r>
            <a:r>
              <a:rPr lang="en-AU" sz="1200" i="0" kern="1200" baseline="0" dirty="0" smtClean="0">
                <a:solidFill>
                  <a:schemeClr val="tx1"/>
                </a:solidFill>
                <a:effectLst/>
                <a:latin typeface="+mn-lt"/>
                <a:ea typeface="+mn-ea"/>
                <a:cs typeface="+mn-cs"/>
              </a:rPr>
              <a:t> case studies: </a:t>
            </a:r>
            <a:r>
              <a:rPr lang="en-AU" sz="1200" i="1" kern="1200" dirty="0" smtClean="0">
                <a:solidFill>
                  <a:schemeClr val="tx1"/>
                </a:solidFill>
                <a:effectLst/>
                <a:latin typeface="+mn-lt"/>
                <a:ea typeface="+mn-ea"/>
                <a:cs typeface="+mn-cs"/>
              </a:rPr>
              <a:t>Engaging staff in leading change</a:t>
            </a:r>
            <a:r>
              <a:rPr lang="en-AU" sz="1200" i="1" kern="1200" baseline="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Richardson Primary School, </a:t>
            </a:r>
            <a:r>
              <a:rPr lang="en-AU" sz="1200" i="1" kern="1200" dirty="0" smtClean="0">
                <a:solidFill>
                  <a:schemeClr val="tx1"/>
                </a:solidFill>
                <a:effectLst/>
                <a:latin typeface="+mn-lt"/>
                <a:ea typeface="+mn-ea"/>
                <a:cs typeface="+mn-cs"/>
              </a:rPr>
              <a:t>Building a whole school approach</a:t>
            </a:r>
            <a:r>
              <a:rPr lang="en-AU" sz="1200" kern="1200" dirty="0" smtClean="0">
                <a:solidFill>
                  <a:schemeClr val="tx1"/>
                </a:solidFill>
                <a:effectLst/>
                <a:latin typeface="+mn-lt"/>
                <a:ea typeface="+mn-ea"/>
                <a:cs typeface="+mn-cs"/>
              </a:rPr>
              <a:t> – Woonona Public School, </a:t>
            </a:r>
            <a:r>
              <a:rPr lang="en-AU" sz="1200" i="1" kern="1200" dirty="0" smtClean="0">
                <a:solidFill>
                  <a:schemeClr val="tx1"/>
                </a:solidFill>
                <a:effectLst/>
                <a:latin typeface="+mn-lt"/>
                <a:ea typeface="+mn-ea"/>
                <a:cs typeface="+mn-cs"/>
              </a:rPr>
              <a:t>Workshop lesson structure and feedback </a:t>
            </a:r>
            <a:r>
              <a:rPr lang="en-AU" sz="1200" kern="1200" dirty="0" smtClean="0">
                <a:solidFill>
                  <a:schemeClr val="tx1"/>
                </a:solidFill>
                <a:effectLst/>
                <a:latin typeface="+mn-lt"/>
                <a:ea typeface="+mn-ea"/>
                <a:cs typeface="+mn-cs"/>
              </a:rPr>
              <a:t>- Woori Yallock Primary School and </a:t>
            </a:r>
            <a:r>
              <a:rPr lang="en-AU" sz="1200" i="1" kern="1200" dirty="0" smtClean="0">
                <a:solidFill>
                  <a:schemeClr val="tx1"/>
                </a:solidFill>
                <a:effectLst/>
                <a:latin typeface="+mn-lt"/>
                <a:ea typeface="+mn-ea"/>
                <a:cs typeface="+mn-cs"/>
              </a:rPr>
              <a:t>Explicit Teaching and feedback </a:t>
            </a:r>
            <a:r>
              <a:rPr lang="en-AU" sz="1200" kern="1200" dirty="0" smtClean="0">
                <a:solidFill>
                  <a:schemeClr val="tx1"/>
                </a:solidFill>
                <a:effectLst/>
                <a:latin typeface="+mn-lt"/>
                <a:ea typeface="+mn-ea"/>
                <a:cs typeface="+mn-cs"/>
              </a:rPr>
              <a:t>- South Halls Head Primary School)</a:t>
            </a: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as a key part of introducing a consistent school-wide pedagogical approach (</a:t>
            </a:r>
            <a:r>
              <a:rPr lang="en-AU" sz="1200" i="0" kern="1200" dirty="0" smtClean="0">
                <a:solidFill>
                  <a:schemeClr val="tx1"/>
                </a:solidFill>
                <a:effectLst/>
                <a:latin typeface="+mn-lt"/>
                <a:ea typeface="+mn-ea"/>
                <a:cs typeface="+mn-cs"/>
              </a:rPr>
              <a:t>See the following</a:t>
            </a:r>
            <a:r>
              <a:rPr lang="en-AU" sz="1200" i="0" kern="1200" baseline="0" dirty="0" smtClean="0">
                <a:solidFill>
                  <a:schemeClr val="tx1"/>
                </a:solidFill>
                <a:effectLst/>
                <a:latin typeface="+mn-lt"/>
                <a:ea typeface="+mn-ea"/>
                <a:cs typeface="+mn-cs"/>
              </a:rPr>
              <a:t> case studies: </a:t>
            </a:r>
            <a:r>
              <a:rPr lang="en-AU" sz="1200" i="1" kern="1200" dirty="0" smtClean="0">
                <a:solidFill>
                  <a:schemeClr val="tx1"/>
                </a:solidFill>
                <a:effectLst/>
                <a:latin typeface="+mn-lt"/>
                <a:ea typeface="+mn-ea"/>
                <a:cs typeface="+mn-cs"/>
              </a:rPr>
              <a:t>Explicit Teaching and feedback </a:t>
            </a:r>
            <a:r>
              <a:rPr lang="en-AU" sz="1200" kern="1200" dirty="0" smtClean="0">
                <a:solidFill>
                  <a:schemeClr val="tx1"/>
                </a:solidFill>
                <a:effectLst/>
                <a:latin typeface="+mn-lt"/>
                <a:ea typeface="+mn-ea"/>
                <a:cs typeface="+mn-cs"/>
              </a:rPr>
              <a:t>- South Halls Head Primary School, </a:t>
            </a:r>
            <a:r>
              <a:rPr lang="en-AU" sz="1200" i="1" kern="1200" dirty="0" smtClean="0">
                <a:solidFill>
                  <a:schemeClr val="tx1"/>
                </a:solidFill>
                <a:effectLst/>
                <a:latin typeface="+mn-lt"/>
                <a:ea typeface="+mn-ea"/>
                <a:cs typeface="+mn-cs"/>
              </a:rPr>
              <a:t>Building a whole school approach</a:t>
            </a:r>
            <a:r>
              <a:rPr lang="en-AU" sz="1200" kern="1200" dirty="0" smtClean="0">
                <a:solidFill>
                  <a:schemeClr val="tx1"/>
                </a:solidFill>
                <a:effectLst/>
                <a:latin typeface="+mn-lt"/>
                <a:ea typeface="+mn-ea"/>
                <a:cs typeface="+mn-cs"/>
              </a:rPr>
              <a:t> – Woonona Public School,  </a:t>
            </a:r>
            <a:r>
              <a:rPr lang="en-AU" sz="1200" i="1" kern="1200" dirty="0" smtClean="0">
                <a:solidFill>
                  <a:schemeClr val="tx1"/>
                </a:solidFill>
                <a:effectLst/>
                <a:latin typeface="+mn-lt"/>
                <a:ea typeface="+mn-ea"/>
                <a:cs typeface="+mn-cs"/>
              </a:rPr>
              <a:t>Trialling feedback practices</a:t>
            </a:r>
            <a:r>
              <a:rPr lang="en-AU" sz="1200" kern="1200" dirty="0" smtClean="0">
                <a:solidFill>
                  <a:schemeClr val="tx1"/>
                </a:solidFill>
                <a:effectLst/>
                <a:latin typeface="+mn-lt"/>
                <a:ea typeface="+mn-ea"/>
                <a:cs typeface="+mn-cs"/>
              </a:rPr>
              <a:t> – Rosny College and </a:t>
            </a:r>
            <a:r>
              <a:rPr lang="en-AU" sz="1200" i="1" kern="1200" dirty="0" smtClean="0">
                <a:solidFill>
                  <a:schemeClr val="tx1"/>
                </a:solidFill>
                <a:effectLst/>
                <a:latin typeface="+mn-lt"/>
                <a:ea typeface="+mn-ea"/>
                <a:cs typeface="+mn-cs"/>
              </a:rPr>
              <a:t>Workshop lesson structure and feedback </a:t>
            </a:r>
            <a:r>
              <a:rPr lang="en-AU" sz="1200" kern="1200" dirty="0" smtClean="0">
                <a:solidFill>
                  <a:schemeClr val="tx1"/>
                </a:solidFill>
                <a:effectLst/>
                <a:latin typeface="+mn-lt"/>
                <a:ea typeface="+mn-ea"/>
                <a:cs typeface="+mn-cs"/>
              </a:rPr>
              <a:t>- Woori Yallock Primary School)</a:t>
            </a:r>
          </a:p>
          <a:p>
            <a:pPr marL="628650" lvl="1" indent="-171450">
              <a:buFont typeface="Courier New" panose="02070309020205020404" pitchFamily="49" charset="0"/>
              <a:buChar char="o"/>
            </a:pPr>
            <a:r>
              <a:rPr lang="en-AU" sz="1200" kern="1200" dirty="0" smtClean="0">
                <a:solidFill>
                  <a:schemeClr val="tx1"/>
                </a:solidFill>
                <a:effectLst/>
                <a:latin typeface="+mn-lt"/>
                <a:ea typeface="+mn-ea"/>
                <a:cs typeface="+mn-cs"/>
              </a:rPr>
              <a:t>to reduce discrepancies between teacher assessments and external assessments of student performance </a:t>
            </a:r>
            <a:r>
              <a:rPr lang="en-AU" sz="1200" kern="1200" dirty="0" smtClean="0">
                <a:solidFill>
                  <a:schemeClr val="tx1"/>
                </a:solidFill>
                <a:effectLst/>
                <a:latin typeface="+mn-lt"/>
                <a:ea typeface="+mn-ea"/>
                <a:cs typeface="+mn-cs"/>
              </a:rPr>
              <a:t>(</a:t>
            </a:r>
            <a:r>
              <a:rPr lang="en-AU" sz="1200" i="0" kern="1200" dirty="0" smtClean="0">
                <a:solidFill>
                  <a:schemeClr val="tx1"/>
                </a:solidFill>
                <a:effectLst/>
                <a:latin typeface="+mn-lt"/>
                <a:ea typeface="+mn-ea"/>
                <a:cs typeface="+mn-cs"/>
              </a:rPr>
              <a:t>See the following</a:t>
            </a:r>
            <a:r>
              <a:rPr lang="en-AU" sz="1200" i="0" kern="1200" baseline="0" dirty="0" smtClean="0">
                <a:solidFill>
                  <a:schemeClr val="tx1"/>
                </a:solidFill>
                <a:effectLst/>
                <a:latin typeface="+mn-lt"/>
                <a:ea typeface="+mn-ea"/>
                <a:cs typeface="+mn-cs"/>
              </a:rPr>
              <a:t> case study: </a:t>
            </a:r>
            <a:r>
              <a:rPr lang="en-AU" sz="1200" i="1" kern="1200" dirty="0" smtClean="0">
                <a:solidFill>
                  <a:schemeClr val="tx1"/>
                </a:solidFill>
                <a:effectLst/>
                <a:latin typeface="+mn-lt"/>
                <a:ea typeface="+mn-ea"/>
                <a:cs typeface="+mn-cs"/>
              </a:rPr>
              <a:t>Workshop </a:t>
            </a:r>
            <a:r>
              <a:rPr lang="en-AU" sz="1200" i="1" kern="1200" dirty="0" smtClean="0">
                <a:solidFill>
                  <a:schemeClr val="tx1"/>
                </a:solidFill>
                <a:effectLst/>
                <a:latin typeface="+mn-lt"/>
                <a:ea typeface="+mn-ea"/>
                <a:cs typeface="+mn-cs"/>
              </a:rPr>
              <a:t>lesson structure and feedback </a:t>
            </a:r>
            <a:r>
              <a:rPr lang="en-AU" sz="1200" kern="1200" dirty="0" smtClean="0">
                <a:solidFill>
                  <a:schemeClr val="tx1"/>
                </a:solidFill>
                <a:effectLst/>
                <a:latin typeface="+mn-lt"/>
                <a:ea typeface="+mn-ea"/>
                <a:cs typeface="+mn-cs"/>
              </a:rPr>
              <a:t>- Woori Yallock Primary School).</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a:t>
            </a:r>
          </a:p>
          <a:p>
            <a:r>
              <a:rPr lang="en-AU" sz="1200" kern="1200" dirty="0" smtClean="0">
                <a:solidFill>
                  <a:schemeClr val="tx1"/>
                </a:solidFill>
                <a:effectLst/>
                <a:latin typeface="+mn-lt"/>
                <a:ea typeface="+mn-ea"/>
                <a:cs typeface="+mn-cs"/>
              </a:rPr>
              <a:t>Teachers will: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identify priority issues that need to be addressed in their context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reflect on whether/how feedback might assist in dealing with these issues. </a:t>
            </a:r>
          </a:p>
          <a:p>
            <a:pPr marL="0" indent="0">
              <a:buFontTx/>
              <a:buNone/>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20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7</a:t>
            </a:fld>
            <a:endParaRPr lang="en-AU"/>
          </a:p>
        </p:txBody>
      </p:sp>
    </p:spTree>
    <p:extLst>
      <p:ext uri="{BB962C8B-B14F-4D97-AF65-F5344CB8AC3E}">
        <p14:creationId xmlns:p14="http://schemas.microsoft.com/office/powerpoint/2010/main" val="193137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introduce the fact sheet </a:t>
            </a:r>
            <a:r>
              <a:rPr lang="en-AU" sz="1200" kern="1200" dirty="0" smtClean="0">
                <a:solidFill>
                  <a:schemeClr val="tx1"/>
                </a:solidFill>
                <a:effectLst/>
                <a:latin typeface="+mn-lt"/>
                <a:ea typeface="+mn-ea"/>
                <a:cs typeface="+mn-cs"/>
              </a:rPr>
              <a:t>as an overview of what has been covered</a:t>
            </a:r>
            <a:r>
              <a:rPr lang="en-AU" sz="1200" kern="1200" baseline="0" dirty="0" smtClean="0">
                <a:solidFill>
                  <a:schemeClr val="tx1"/>
                </a:solidFill>
                <a:effectLst/>
                <a:latin typeface="+mn-lt"/>
                <a:ea typeface="+mn-ea"/>
                <a:cs typeface="+mn-cs"/>
              </a:rPr>
              <a:t> to this point and as a</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lead into discussing the three feedback questions</a:t>
            </a:r>
            <a:r>
              <a:rPr lang="en-AU" sz="1200" kern="1200" baseline="0" dirty="0" smtClean="0">
                <a:solidFill>
                  <a:schemeClr val="tx1"/>
                </a:solidFill>
                <a:effectLst/>
                <a:latin typeface="+mn-lt"/>
                <a:ea typeface="+mn-ea"/>
                <a:cs typeface="+mn-cs"/>
              </a:rPr>
              <a:t> in more detail.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 notes: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Printed copies of the fact sheet will prove useful throughout the workshop.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fact sheet highlights </a:t>
            </a:r>
            <a:r>
              <a:rPr lang="en-AU" sz="1200" kern="1200" dirty="0" smtClean="0">
                <a:solidFill>
                  <a:schemeClr val="tx1"/>
                </a:solidFill>
                <a:effectLst/>
                <a:latin typeface="+mn-lt"/>
                <a:ea typeface="+mn-ea"/>
                <a:cs typeface="+mn-cs"/>
              </a:rPr>
              <a:t>the importance of the </a:t>
            </a:r>
            <a:r>
              <a:rPr lang="en-AU" sz="1200" kern="1200" dirty="0" smtClean="0">
                <a:solidFill>
                  <a:schemeClr val="tx1"/>
                </a:solidFill>
                <a:effectLst/>
                <a:latin typeface="+mn-lt"/>
                <a:ea typeface="+mn-ea"/>
                <a:cs typeface="+mn-cs"/>
              </a:rPr>
              <a:t>three questions </a:t>
            </a:r>
            <a:r>
              <a:rPr lang="en-AU" sz="1200" kern="1200" dirty="0" smtClean="0">
                <a:solidFill>
                  <a:schemeClr val="tx1"/>
                </a:solidFill>
                <a:effectLst/>
                <a:latin typeface="+mn-lt"/>
                <a:ea typeface="+mn-ea"/>
                <a:cs typeface="+mn-cs"/>
              </a:rPr>
              <a:t>underpinning feedback </a:t>
            </a:r>
            <a:r>
              <a:rPr lang="en-AU" sz="1200" kern="1200" dirty="0" smtClean="0">
                <a:solidFill>
                  <a:schemeClr val="tx1"/>
                </a:solidFill>
                <a:effectLst/>
                <a:latin typeface="+mn-lt"/>
                <a:ea typeface="+mn-ea"/>
                <a:cs typeface="+mn-cs"/>
              </a:rPr>
              <a:t>and of the benefits of effective feedback.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three questions do not sit in isolation from one another, but rather overlap.</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This is the first reference to the five strategies from </a:t>
            </a: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and Black and the levels of feedback from Hattie and Timperley. The levels will be addressed later in the slide deck.</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Drawn from the 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a:r>
            <a:r>
              <a:rPr lang="en-AU" sz="1200" i="0" kern="1200" baseline="0" dirty="0" smtClean="0">
                <a:solidFill>
                  <a:schemeClr val="tx1"/>
                </a:solidFill>
                <a:effectLst/>
                <a:latin typeface="+mn-lt"/>
                <a:ea typeface="+mn-ea"/>
                <a:cs typeface="+mn-cs"/>
              </a:rPr>
              <a:t>at www.aitsl.edu.au/feedback. </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Teachers will </a:t>
            </a:r>
            <a:r>
              <a:rPr lang="en-AU" sz="1200" kern="1200" dirty="0" smtClean="0">
                <a:solidFill>
                  <a:schemeClr val="tx1"/>
                </a:solidFill>
                <a:effectLst/>
                <a:latin typeface="+mn-lt"/>
                <a:ea typeface="+mn-ea"/>
                <a:cs typeface="+mn-cs"/>
              </a:rPr>
              <a:t>understand the:</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centrality of the three questions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key </a:t>
            </a:r>
            <a:r>
              <a:rPr lang="en-AU" sz="1200" kern="1200" dirty="0" smtClean="0">
                <a:solidFill>
                  <a:schemeClr val="tx1"/>
                </a:solidFill>
                <a:effectLst/>
                <a:latin typeface="+mn-lt"/>
                <a:ea typeface="+mn-ea"/>
                <a:cs typeface="+mn-cs"/>
              </a:rPr>
              <a:t>ideas</a:t>
            </a:r>
            <a:r>
              <a:rPr lang="en-AU" sz="1200" kern="1200" baseline="0" dirty="0" smtClean="0">
                <a:solidFill>
                  <a:schemeClr val="tx1"/>
                </a:solidFill>
                <a:effectLst/>
                <a:latin typeface="+mn-lt"/>
                <a:ea typeface="+mn-ea"/>
                <a:cs typeface="+mn-cs"/>
              </a:rPr>
              <a:t> around the </a:t>
            </a:r>
            <a:r>
              <a:rPr lang="en-AU" sz="1200" kern="1200" dirty="0" smtClean="0">
                <a:solidFill>
                  <a:schemeClr val="tx1"/>
                </a:solidFill>
                <a:effectLst/>
                <a:latin typeface="+mn-lt"/>
                <a:ea typeface="+mn-ea"/>
                <a:cs typeface="+mn-cs"/>
              </a:rPr>
              <a:t>five key strategies of </a:t>
            </a: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and Black and the levels of feedback from Hattie and Timperley.</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8</a:t>
            </a:fld>
            <a:endParaRPr lang="en-AU"/>
          </a:p>
        </p:txBody>
      </p:sp>
    </p:spTree>
    <p:extLst>
      <p:ext uri="{BB962C8B-B14F-4D97-AF65-F5344CB8AC3E}">
        <p14:creationId xmlns:p14="http://schemas.microsoft.com/office/powerpoint/2010/main" val="36178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Purpose: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present some of the research about this question and to highlight some useful practical techniques.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Facilitator</a:t>
            </a:r>
            <a:r>
              <a:rPr lang="en-AU" sz="1200" b="1" kern="1200" baseline="0" dirty="0" smtClean="0">
                <a:solidFill>
                  <a:schemeClr val="tx1"/>
                </a:solidFill>
                <a:effectLst/>
                <a:latin typeface="+mn-lt"/>
                <a:ea typeface="+mn-ea"/>
                <a:cs typeface="+mn-cs"/>
              </a:rPr>
              <a:t> notes:</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This slide provides information about the research underpinning this question and practical techniques that teachers might use.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The practical techniques on the slide are explained below. </a:t>
            </a:r>
          </a:p>
          <a:p>
            <a:pPr marL="17145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Sharing the explanations of the practical techniques will assist with the questions on the next slide.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points: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task of feedback is to help students close the gap in performance. However, students can only identify the gap if they understand the goal of the teaching and learning.</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An understanding of a student’s current level of knowledge and performance, based on evidence, is vital to setting appropriately challenging learning goals.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When goals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have appropriate challenge and teachers and students are committed to these goals,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 clearer understanding of the criteria for success is likely to be shared.’ (Hattie &amp; Timperley, 2007, p. 89</a:t>
            </a:r>
            <a:r>
              <a:rPr lang="en-AU"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is very good evidence that setting specific goals, often with criteria for</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 high quality performance on a task, effectively and significantly increases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individual performance.</a:t>
            </a:r>
          </a:p>
          <a:p>
            <a:endParaRPr lang="en-AU"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Practical techniques:</a:t>
            </a:r>
            <a:endParaRPr lang="en-AU"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1" u="none" kern="1200" dirty="0" smtClean="0">
                <a:solidFill>
                  <a:schemeClr val="tx1"/>
                </a:solidFill>
                <a:effectLst/>
                <a:latin typeface="+mn-lt"/>
                <a:ea typeface="+mn-ea"/>
                <a:cs typeface="+mn-cs"/>
              </a:rPr>
              <a:t>(Note that Learning intentions and success criteria are addressed in one of the feedback strategy documents.</a:t>
            </a:r>
            <a:r>
              <a:rPr lang="en-AU" sz="1200" i="1" u="none" kern="1200" baseline="0" dirty="0" smtClean="0">
                <a:solidFill>
                  <a:schemeClr val="tx1"/>
                </a:solidFill>
                <a:effectLst/>
                <a:latin typeface="+mn-lt"/>
                <a:ea typeface="+mn-ea"/>
                <a:cs typeface="+mn-cs"/>
              </a:rPr>
              <a:t> Refer to that document for more information that can support staff discussion.) </a:t>
            </a:r>
            <a:endParaRPr lang="en-AU" sz="1200" i="1"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1" u="none" kern="1200" dirty="0" smtClean="0">
                <a:solidFill>
                  <a:schemeClr val="tx1"/>
                </a:solidFill>
                <a:effectLst/>
                <a:latin typeface="+mn-lt"/>
                <a:ea typeface="+mn-ea"/>
                <a:cs typeface="+mn-cs"/>
              </a:rPr>
              <a:t>Learning Intentions </a:t>
            </a:r>
            <a:r>
              <a:rPr lang="en-AU" sz="1200" kern="1200" dirty="0" smtClean="0">
                <a:solidFill>
                  <a:schemeClr val="tx1"/>
                </a:solidFill>
                <a:effectLst/>
                <a:latin typeface="+mn-lt"/>
                <a:ea typeface="+mn-ea"/>
                <a:cs typeface="+mn-cs"/>
              </a:rPr>
              <a:t>are a description of what learners should know, understand and be able to do by the end of a learning period.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Learning intentions are the basis for selecting and evaluating teaching and learning activities, tracking student progress, providing feedback and assessing achievement.</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Learning intentions need to be appropriately challenging.</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Teachers need evidence of where students are in their learning to set appropriately challenging learning intentions.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If learning intentions are too easy or too hard they can lead to reduced effort and disengagement.</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If students are committed to their goals, they are more likely to seek and receive feedback. </a:t>
            </a:r>
            <a:endParaRPr lang="en-AU"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i="1" u="none" kern="1200" dirty="0" smtClean="0">
                <a:solidFill>
                  <a:schemeClr val="tx1"/>
                </a:solidFill>
                <a:effectLst/>
                <a:latin typeface="+mn-lt"/>
                <a:ea typeface="+mn-ea"/>
                <a:cs typeface="+mn-cs"/>
              </a:rPr>
              <a:t>Success criteria </a:t>
            </a:r>
            <a:r>
              <a:rPr lang="en-AU" sz="1200" kern="1200" dirty="0" smtClean="0">
                <a:solidFill>
                  <a:schemeClr val="tx1"/>
                </a:solidFill>
                <a:effectLst/>
                <a:latin typeface="+mn-lt"/>
                <a:ea typeface="+mn-ea"/>
                <a:cs typeface="+mn-cs"/>
              </a:rPr>
              <a:t>are the measures used to determine whether and how well learners have met the learning goals.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They need to be clear and specific to avoid ambiguity.</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Success criteria help teachers and students measure progress against their goals, and to know when students have achieved success in their learning. </a:t>
            </a:r>
            <a:endParaRPr lang="en-AU"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b="0" i="1" kern="1200" dirty="0" smtClean="0">
                <a:solidFill>
                  <a:schemeClr val="tx1"/>
                </a:solidFill>
                <a:effectLst/>
                <a:latin typeface="+mn-lt"/>
                <a:ea typeface="+mn-ea"/>
                <a:cs typeface="+mn-cs"/>
              </a:rPr>
              <a:t>Rubrics</a:t>
            </a:r>
            <a:r>
              <a:rPr lang="en-AU" sz="1200" kern="1200" dirty="0" smtClean="0">
                <a:solidFill>
                  <a:schemeClr val="tx1"/>
                </a:solidFill>
                <a:effectLst/>
                <a:latin typeface="+mn-lt"/>
                <a:ea typeface="+mn-ea"/>
                <a:cs typeface="+mn-cs"/>
              </a:rPr>
              <a:t> are guidelines for measuring achievement that state the learning intentions with clear performance criteria, a rating scale and a checklist. Ideally they are relevant to multiple tasks over a unit of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dirty="0" smtClean="0">
                <a:solidFill>
                  <a:schemeClr val="tx1"/>
                </a:solidFill>
                <a:effectLst/>
                <a:latin typeface="+mn-lt"/>
                <a:ea typeface="+mn-ea"/>
                <a:cs typeface="+mn-cs"/>
              </a:rPr>
              <a:t>A bump it up wall </a:t>
            </a:r>
            <a:r>
              <a:rPr lang="en-AU" sz="1200" kern="1200" dirty="0" smtClean="0">
                <a:solidFill>
                  <a:schemeClr val="tx1"/>
                </a:solidFill>
                <a:effectLst/>
                <a:latin typeface="+mn-lt"/>
                <a:ea typeface="+mn-ea"/>
                <a:cs typeface="+mn-cs"/>
              </a:rPr>
              <a:t>involves teachers sharing annotated work samples at different levels of quality on the wall in the classroom. The works samples are often rated against rubrics. Students are asked to review their work against the work samples to self-assess their</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performance and to determine how they might improve the quality of their work before sharing it with the teacher. </a:t>
            </a:r>
            <a:r>
              <a:rPr lang="en-AU" sz="1200" i="1" kern="1200" dirty="0" smtClean="0">
                <a:solidFill>
                  <a:schemeClr val="tx1"/>
                </a:solidFill>
                <a:effectLst/>
                <a:latin typeface="+mn-lt"/>
                <a:ea typeface="+mn-ea"/>
                <a:cs typeface="+mn-cs"/>
              </a:rPr>
              <a:t>Trialling feedback</a:t>
            </a:r>
            <a:r>
              <a:rPr lang="en-AU" sz="1200" i="1" kern="1200" baseline="0" dirty="0" smtClean="0">
                <a:solidFill>
                  <a:schemeClr val="tx1"/>
                </a:solidFill>
                <a:effectLst/>
                <a:latin typeface="+mn-lt"/>
                <a:ea typeface="+mn-ea"/>
                <a:cs typeface="+mn-cs"/>
              </a:rPr>
              <a:t> practices </a:t>
            </a:r>
            <a:r>
              <a:rPr lang="en-AU" sz="1200" kern="1200" baseline="0" dirty="0" smtClean="0">
                <a:solidFill>
                  <a:schemeClr val="tx1"/>
                </a:solidFill>
                <a:effectLst/>
                <a:latin typeface="+mn-lt"/>
                <a:ea typeface="+mn-ea"/>
                <a:cs typeface="+mn-cs"/>
              </a:rPr>
              <a:t>from </a:t>
            </a:r>
            <a:r>
              <a:rPr lang="en-AU" sz="1200" kern="1200" dirty="0" smtClean="0">
                <a:solidFill>
                  <a:schemeClr val="tx1"/>
                </a:solidFill>
                <a:effectLst/>
                <a:latin typeface="+mn-lt"/>
                <a:ea typeface="+mn-ea"/>
                <a:cs typeface="+mn-cs"/>
              </a:rPr>
              <a:t>Rosny college </a:t>
            </a:r>
            <a:r>
              <a:rPr lang="en-AU" sz="1200" kern="1200" baseline="0" dirty="0" smtClean="0">
                <a:solidFill>
                  <a:schemeClr val="tx1"/>
                </a:solidFill>
                <a:effectLst/>
                <a:latin typeface="+mn-lt"/>
                <a:ea typeface="+mn-ea"/>
                <a:cs typeface="+mn-cs"/>
              </a:rPr>
              <a:t>(02:15 – 03:11),  </a:t>
            </a:r>
            <a:r>
              <a:rPr lang="en-AU" sz="1200" i="1" kern="1200" baseline="0" dirty="0" smtClean="0">
                <a:solidFill>
                  <a:schemeClr val="tx1"/>
                </a:solidFill>
                <a:effectLst/>
                <a:latin typeface="+mn-lt"/>
                <a:ea typeface="+mn-ea"/>
                <a:cs typeface="+mn-cs"/>
              </a:rPr>
              <a:t>Workshop lesson structure and feedback </a:t>
            </a:r>
            <a:r>
              <a:rPr lang="en-AU" sz="1200" kern="1200" baseline="0" dirty="0" smtClean="0">
                <a:solidFill>
                  <a:schemeClr val="tx1"/>
                </a:solidFill>
                <a:effectLst/>
                <a:latin typeface="+mn-lt"/>
                <a:ea typeface="+mn-ea"/>
                <a:cs typeface="+mn-cs"/>
              </a:rPr>
              <a:t>from </a:t>
            </a:r>
            <a:r>
              <a:rPr lang="en-AU" sz="1200" baseline="0" dirty="0" smtClean="0"/>
              <a:t>Woonona Public School feedback case study (05:05 – 05:31), and </a:t>
            </a:r>
            <a:r>
              <a:rPr lang="en-AU" sz="1200" i="1" baseline="0" dirty="0" smtClean="0"/>
              <a:t>Next steps in learning </a:t>
            </a:r>
            <a:r>
              <a:rPr lang="en-AU" sz="1200" baseline="0" dirty="0" smtClean="0"/>
              <a:t>from Eastbourne Primary School case study(02:47 – 03:41).</a:t>
            </a:r>
          </a:p>
          <a:p>
            <a:pPr lvl="0"/>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suggested practical techniques above</a:t>
            </a:r>
            <a:r>
              <a:rPr lang="en-AU" sz="1200" kern="1200" baseline="0" dirty="0" smtClean="0">
                <a:solidFill>
                  <a:schemeClr val="tx1"/>
                </a:solidFill>
                <a:effectLst/>
                <a:latin typeface="+mn-lt"/>
                <a:ea typeface="+mn-ea"/>
                <a:cs typeface="+mn-cs"/>
              </a:rPr>
              <a:t> can be used to answer more than one of the three feedback questions.</a:t>
            </a:r>
          </a:p>
          <a:p>
            <a:pPr lvl="0"/>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Research:</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AITSL </a:t>
            </a:r>
            <a:r>
              <a:rPr lang="en-AU" sz="1200" i="1" kern="1200" dirty="0" smtClean="0">
                <a:solidFill>
                  <a:schemeClr val="tx1"/>
                </a:solidFill>
                <a:effectLst/>
                <a:latin typeface="+mn-lt"/>
                <a:ea typeface="+mn-ea"/>
                <a:cs typeface="+mn-cs"/>
              </a:rPr>
              <a:t>Spotlight: Reframing feedback to improve teaching and learning</a:t>
            </a:r>
            <a:r>
              <a:rPr lang="en-AU" sz="1200" i="0" kern="1200" baseline="0" dirty="0" smtClean="0">
                <a:solidFill>
                  <a:schemeClr val="tx1"/>
                </a:solidFill>
                <a:effectLst/>
                <a:latin typeface="+mn-lt"/>
                <a:ea typeface="+mn-ea"/>
                <a:cs typeface="+mn-cs"/>
              </a:rPr>
              <a:t> available at www.aitsl.edu.au/feedback. </a:t>
            </a: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Black</a:t>
            </a:r>
            <a:r>
              <a:rPr lang="en-AU" sz="1200" kern="1200" dirty="0" smtClean="0">
                <a:solidFill>
                  <a:schemeClr val="tx1"/>
                </a:solidFill>
                <a:effectLst/>
                <a:latin typeface="+mn-lt"/>
                <a:ea typeface="+mn-ea"/>
                <a:cs typeface="+mn-cs"/>
              </a:rPr>
              <a:t>, P, &amp; </a:t>
            </a: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‘Inside the black box: Raising standards through</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classroom assessment’, </a:t>
            </a:r>
            <a:r>
              <a:rPr lang="en-AU" sz="1200" i="1" kern="1200" dirty="0" smtClean="0">
                <a:solidFill>
                  <a:schemeClr val="tx1"/>
                </a:solidFill>
                <a:effectLst/>
                <a:latin typeface="+mn-lt"/>
                <a:ea typeface="+mn-ea"/>
                <a:cs typeface="+mn-cs"/>
              </a:rPr>
              <a:t>Phi Delta </a:t>
            </a:r>
            <a:r>
              <a:rPr lang="en-AU" sz="1200" i="1" kern="1200" dirty="0" err="1" smtClean="0">
                <a:solidFill>
                  <a:schemeClr val="tx1"/>
                </a:solidFill>
                <a:effectLst/>
                <a:latin typeface="+mn-lt"/>
                <a:ea typeface="+mn-ea"/>
                <a:cs typeface="+mn-cs"/>
              </a:rPr>
              <a:t>Kappan</a:t>
            </a:r>
            <a:r>
              <a:rPr lang="en-AU" sz="1200" kern="1200" dirty="0" smtClean="0">
                <a:solidFill>
                  <a:schemeClr val="tx1"/>
                </a:solidFill>
                <a:effectLst/>
                <a:latin typeface="+mn-lt"/>
                <a:ea typeface="+mn-ea"/>
                <a:cs typeface="+mn-cs"/>
              </a:rPr>
              <a:t>, vol. 92, no. 1, pp 81-90.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Hattie, J &amp; Timperley, H, 2007, ‘The Power of Feedback’, </a:t>
            </a:r>
            <a:r>
              <a:rPr lang="en-AU" sz="1200" i="1" kern="1200" dirty="0" smtClean="0">
                <a:solidFill>
                  <a:schemeClr val="tx1"/>
                </a:solidFill>
                <a:effectLst/>
                <a:latin typeface="+mn-lt"/>
                <a:ea typeface="+mn-ea"/>
                <a:cs typeface="+mn-cs"/>
              </a:rPr>
              <a:t>Review of educational</a:t>
            </a:r>
            <a:r>
              <a:rPr lang="en-AU" sz="1200" i="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Research </a:t>
            </a:r>
            <a:r>
              <a:rPr lang="en-AU" sz="1200" kern="1200" dirty="0" smtClean="0">
                <a:solidFill>
                  <a:schemeClr val="tx1"/>
                </a:solidFill>
                <a:effectLst/>
                <a:latin typeface="+mn-lt"/>
                <a:ea typeface="+mn-ea"/>
                <a:cs typeface="+mn-cs"/>
              </a:rPr>
              <a:t>vol. 77, no. 1, pp 81-112</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Victorian Curriculum and Assessment Authority.</a:t>
            </a:r>
            <a:r>
              <a:rPr lang="en-AU" sz="1200" kern="1200" baseline="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http://www.insight.vic.edu.au/assessment-in-practice/shared-clarity-about-the-learning</a:t>
            </a:r>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i="0" kern="1200" dirty="0" err="1" smtClean="0">
                <a:solidFill>
                  <a:schemeClr val="tx1"/>
                </a:solidFill>
                <a:effectLst/>
                <a:latin typeface="+mn-lt"/>
                <a:ea typeface="+mn-ea"/>
                <a:cs typeface="+mn-cs"/>
              </a:rPr>
              <a:t>Wiliam</a:t>
            </a:r>
            <a:r>
              <a:rPr lang="en-AU" sz="1200" i="0" kern="1200" baseline="0" dirty="0" smtClean="0">
                <a:solidFill>
                  <a:schemeClr val="tx1"/>
                </a:solidFill>
                <a:effectLst/>
                <a:latin typeface="+mn-lt"/>
                <a:ea typeface="+mn-ea"/>
                <a:cs typeface="+mn-cs"/>
              </a:rPr>
              <a:t>, D., 2015. ‘</a:t>
            </a:r>
            <a:r>
              <a:rPr lang="en-AU" sz="1200" i="0" kern="1200" dirty="0" smtClean="0">
                <a:solidFill>
                  <a:schemeClr val="tx1"/>
                </a:solidFill>
                <a:effectLst/>
                <a:latin typeface="+mn-lt"/>
                <a:ea typeface="+mn-ea"/>
                <a:cs typeface="+mn-cs"/>
              </a:rPr>
              <a:t>Embedding formative assessment’,</a:t>
            </a:r>
            <a:r>
              <a:rPr lang="en-AU" sz="1200" i="0" kern="1200" baseline="0" dirty="0" smtClean="0">
                <a:solidFill>
                  <a:schemeClr val="tx1"/>
                </a:solidFill>
                <a:effectLst/>
                <a:latin typeface="+mn-lt"/>
                <a:ea typeface="+mn-ea"/>
                <a:cs typeface="+mn-cs"/>
              </a:rPr>
              <a:t> </a:t>
            </a:r>
            <a:r>
              <a:rPr lang="en-AU" sz="1200" i="1" kern="1200" baseline="0" dirty="0" smtClean="0">
                <a:solidFill>
                  <a:schemeClr val="tx1"/>
                </a:solidFill>
                <a:effectLst/>
                <a:latin typeface="+mn-lt"/>
                <a:ea typeface="+mn-ea"/>
                <a:cs typeface="+mn-cs"/>
              </a:rPr>
              <a:t>Learning Science International</a:t>
            </a:r>
            <a:r>
              <a:rPr lang="en-AU" sz="1200" kern="1200" dirty="0" smtClean="0">
                <a:solidFill>
                  <a:schemeClr val="tx1"/>
                </a:solidFill>
                <a:effectLst/>
                <a:latin typeface="+mn-lt"/>
                <a:ea typeface="+mn-ea"/>
                <a:cs typeface="+mn-cs"/>
              </a:rPr>
              <a:t>. Pp 27-62.</a:t>
            </a:r>
          </a:p>
          <a:p>
            <a:pPr marL="171450" indent="-171450">
              <a:buFont typeface="Arial" panose="020B0604020202020204" pitchFamily="34" charset="0"/>
              <a:buChar char="•"/>
            </a:pPr>
            <a:r>
              <a:rPr lang="en-AU" sz="1200" kern="1200" dirty="0" err="1" smtClean="0">
                <a:solidFill>
                  <a:schemeClr val="tx1"/>
                </a:solidFill>
                <a:effectLst/>
                <a:latin typeface="+mn-lt"/>
                <a:ea typeface="+mn-ea"/>
                <a:cs typeface="+mn-cs"/>
              </a:rPr>
              <a:t>Wiliam</a:t>
            </a:r>
            <a:r>
              <a:rPr lang="en-AU" sz="1200" kern="1200" dirty="0" smtClean="0">
                <a:solidFill>
                  <a:schemeClr val="tx1"/>
                </a:solidFill>
                <a:effectLst/>
                <a:latin typeface="+mn-lt"/>
                <a:ea typeface="+mn-ea"/>
                <a:cs typeface="+mn-cs"/>
              </a:rPr>
              <a:t>, D., 2010. ‘The role of formative assessment in effective learning environments’,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nature of learning: Using research to inspire practice, pp.135-155.</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Expected outcomes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Teachers will:</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 why it is important to address the question</a:t>
            </a:r>
            <a:r>
              <a:rPr lang="en-AU" sz="1200" kern="1200" baseline="0" dirty="0" smtClean="0">
                <a:solidFill>
                  <a:schemeClr val="tx1"/>
                </a:solidFill>
                <a:effectLst/>
                <a:latin typeface="+mn-lt"/>
                <a:ea typeface="+mn-ea"/>
                <a:cs typeface="+mn-cs"/>
              </a:rPr>
              <a:t> of where the learner is going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 what key elements need to be considered when answering this question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consider several practical techniques.</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Estimated 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10 minutes</a:t>
            </a:r>
          </a:p>
          <a:p>
            <a:endParaRPr lang="en-AU" dirty="0"/>
          </a:p>
        </p:txBody>
      </p:sp>
      <p:sp>
        <p:nvSpPr>
          <p:cNvPr id="4" name="Slide Number Placeholder 3"/>
          <p:cNvSpPr>
            <a:spLocks noGrp="1"/>
          </p:cNvSpPr>
          <p:nvPr>
            <p:ph type="sldNum" sz="quarter" idx="10"/>
          </p:nvPr>
        </p:nvSpPr>
        <p:spPr/>
        <p:txBody>
          <a:bodyPr/>
          <a:lstStyle/>
          <a:p>
            <a:fld id="{7E27A927-69E9-42F3-937C-A00C33C1F4BA}" type="slidenum">
              <a:rPr lang="en-AU" smtClean="0"/>
              <a:t>9</a:t>
            </a:fld>
            <a:endParaRPr lang="en-AU"/>
          </a:p>
        </p:txBody>
      </p:sp>
    </p:spTree>
    <p:extLst>
      <p:ext uri="{BB962C8B-B14F-4D97-AF65-F5344CB8AC3E}">
        <p14:creationId xmlns:p14="http://schemas.microsoft.com/office/powerpoint/2010/main" val="3738886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3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12192001" cy="6858001"/>
          </a:xfrm>
          <a:prstGeom prst="rect">
            <a:avLst/>
          </a:prstGeom>
        </p:spPr>
      </p:pic>
      <p:sp>
        <p:nvSpPr>
          <p:cNvPr id="2" name="Title 1"/>
          <p:cNvSpPr>
            <a:spLocks noGrp="1"/>
          </p:cNvSpPr>
          <p:nvPr>
            <p:ph type="ctrTitle"/>
          </p:nvPr>
        </p:nvSpPr>
        <p:spPr>
          <a:xfrm>
            <a:off x="1524000" y="2291031"/>
            <a:ext cx="10006361" cy="1297452"/>
          </a:xfrm>
        </p:spPr>
        <p:txBody>
          <a:bodyPr anchor="b"/>
          <a:lstStyle>
            <a:lvl1pPr algn="ctr">
              <a:defRPr sz="6000">
                <a:solidFill>
                  <a:srgbClr val="FFFFFF"/>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523999" y="3891776"/>
            <a:ext cx="10006361" cy="1366024"/>
          </a:xfrm>
        </p:spPr>
        <p:txBody>
          <a:bodyPr/>
          <a:lstStyle>
            <a:lvl1pPr marL="0" indent="0" algn="l">
              <a:buNone/>
              <a:defRPr sz="2400">
                <a:solidFill>
                  <a:srgbClr val="DEDE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spTree>
    <p:extLst>
      <p:ext uri="{BB962C8B-B14F-4D97-AF65-F5344CB8AC3E}">
        <p14:creationId xmlns:p14="http://schemas.microsoft.com/office/powerpoint/2010/main" val="11701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2016000" y="0"/>
            <a:ext cx="1017362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0884" y="398463"/>
            <a:ext cx="8662638" cy="1325563"/>
          </a:xfrm>
        </p:spPr>
        <p:txBody>
          <a:bodyPr/>
          <a:lstStyle/>
          <a:p>
            <a:r>
              <a:rPr lang="en-US" smtClean="0"/>
              <a:t>Click to edit Master title style</a:t>
            </a:r>
            <a:endParaRPr lang="en-AU"/>
          </a:p>
        </p:txBody>
      </p:sp>
      <p:sp>
        <p:nvSpPr>
          <p:cNvPr id="3" name="Content Placeholder 2"/>
          <p:cNvSpPr>
            <a:spLocks noGrp="1"/>
          </p:cNvSpPr>
          <p:nvPr>
            <p:ph idx="1"/>
          </p:nvPr>
        </p:nvSpPr>
        <p:spPr>
          <a:xfrm>
            <a:off x="2510884" y="2005012"/>
            <a:ext cx="866263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cxnSp>
        <p:nvCxnSpPr>
          <p:cNvPr id="10" name="Straight Connector 9"/>
          <p:cNvCxnSpPr/>
          <p:nvPr userDrawn="1"/>
        </p:nvCxnSpPr>
        <p:spPr>
          <a:xfrm>
            <a:off x="2016000" y="0"/>
            <a:ext cx="0" cy="6858000"/>
          </a:xfrm>
          <a:prstGeom prst="line">
            <a:avLst/>
          </a:prstGeom>
          <a:ln>
            <a:solidFill>
              <a:srgbClr val="96969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115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2016000" y="0"/>
            <a:ext cx="1017362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0884" y="398463"/>
            <a:ext cx="8662638" cy="1325563"/>
          </a:xfrm>
        </p:spPr>
        <p:txBody>
          <a:bodyPr/>
          <a:lstStyle/>
          <a:p>
            <a:r>
              <a:rPr lang="en-US" smtClean="0"/>
              <a:t>Click to edit Master title style</a:t>
            </a:r>
            <a:endParaRPr lang="en-AU"/>
          </a:p>
        </p:txBody>
      </p:sp>
      <p:sp>
        <p:nvSpPr>
          <p:cNvPr id="3" name="Content Placeholder 2"/>
          <p:cNvSpPr>
            <a:spLocks noGrp="1"/>
          </p:cNvSpPr>
          <p:nvPr>
            <p:ph idx="1"/>
          </p:nvPr>
        </p:nvSpPr>
        <p:spPr>
          <a:xfrm>
            <a:off x="2510884" y="2005012"/>
            <a:ext cx="866263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cxnSp>
        <p:nvCxnSpPr>
          <p:cNvPr id="10" name="Straight Connector 9"/>
          <p:cNvCxnSpPr/>
          <p:nvPr userDrawn="1"/>
        </p:nvCxnSpPr>
        <p:spPr>
          <a:xfrm>
            <a:off x="2016000" y="0"/>
            <a:ext cx="0" cy="6858000"/>
          </a:xfrm>
          <a:prstGeom prst="line">
            <a:avLst/>
          </a:prstGeom>
          <a:ln>
            <a:solidFill>
              <a:srgbClr val="96969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966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0884" y="398463"/>
            <a:ext cx="8662638" cy="1325563"/>
          </a:xfrm>
        </p:spPr>
        <p:txBody>
          <a:bodyPr/>
          <a:lstStyle/>
          <a:p>
            <a:r>
              <a:rPr lang="en-US" smtClean="0"/>
              <a:t>Click to edit Master title style</a:t>
            </a:r>
            <a:endParaRPr lang="en-AU"/>
          </a:p>
        </p:txBody>
      </p:sp>
      <p:sp>
        <p:nvSpPr>
          <p:cNvPr id="3" name="Content Placeholder 2"/>
          <p:cNvSpPr>
            <a:spLocks noGrp="1"/>
          </p:cNvSpPr>
          <p:nvPr>
            <p:ph idx="1"/>
          </p:nvPr>
        </p:nvSpPr>
        <p:spPr>
          <a:xfrm>
            <a:off x="2510884" y="2005012"/>
            <a:ext cx="866263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spTree>
    <p:extLst>
      <p:ext uri="{BB962C8B-B14F-4D97-AF65-F5344CB8AC3E}">
        <p14:creationId xmlns:p14="http://schemas.microsoft.com/office/powerpoint/2010/main" val="372958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0884" y="398463"/>
            <a:ext cx="8662638" cy="1325563"/>
          </a:xfrm>
        </p:spPr>
        <p:txBody>
          <a:bodyPr/>
          <a:lstStyle>
            <a:lvl1pPr>
              <a:defRPr>
                <a:solidFill>
                  <a:srgbClr val="FFFFFF"/>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2510884" y="2005012"/>
            <a:ext cx="8662638"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spTree>
    <p:extLst>
      <p:ext uri="{BB962C8B-B14F-4D97-AF65-F5344CB8AC3E}">
        <p14:creationId xmlns:p14="http://schemas.microsoft.com/office/powerpoint/2010/main" val="133143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00" y="1268819"/>
            <a:ext cx="12623180" cy="6311590"/>
          </a:xfrm>
          <a:prstGeom prst="rect">
            <a:avLst/>
          </a:prstGeom>
        </p:spPr>
      </p:pic>
      <p:sp>
        <p:nvSpPr>
          <p:cNvPr id="2" name="Title 1"/>
          <p:cNvSpPr>
            <a:spLocks noGrp="1"/>
          </p:cNvSpPr>
          <p:nvPr>
            <p:ph type="title"/>
          </p:nvPr>
        </p:nvSpPr>
        <p:spPr>
          <a:xfrm>
            <a:off x="1308917" y="2137191"/>
            <a:ext cx="9931513" cy="1163571"/>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1308917" y="3708517"/>
            <a:ext cx="9931513" cy="14321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00" y="252000"/>
            <a:ext cx="1734316" cy="1618491"/>
          </a:xfrm>
          <a:prstGeom prst="rect">
            <a:avLst/>
          </a:prstGeom>
        </p:spPr>
      </p:pic>
    </p:spTree>
    <p:extLst>
      <p:ext uri="{BB962C8B-B14F-4D97-AF65-F5344CB8AC3E}">
        <p14:creationId xmlns:p14="http://schemas.microsoft.com/office/powerpoint/2010/main" val="386733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spTree>
    <p:extLst>
      <p:ext uri="{BB962C8B-B14F-4D97-AF65-F5344CB8AC3E}">
        <p14:creationId xmlns:p14="http://schemas.microsoft.com/office/powerpoint/2010/main" val="365811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spTree>
    <p:extLst>
      <p:ext uri="{BB962C8B-B14F-4D97-AF65-F5344CB8AC3E}">
        <p14:creationId xmlns:p14="http://schemas.microsoft.com/office/powerpoint/2010/main" val="27738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BC769BC-6FD5-41BB-8F8F-E0CE260C07BF}" type="datetimeFigureOut">
              <a:rPr lang="en-AU" smtClean="0"/>
              <a:t>22/05/2017</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3CABFB9-E5B9-41A1-B2A2-4C76871028F8}" type="slidenum">
              <a:rPr lang="en-AU" smtClean="0"/>
              <a:t>‹#›</a:t>
            </a:fld>
            <a:endParaRPr lang="en-AU"/>
          </a:p>
        </p:txBody>
      </p:sp>
    </p:spTree>
    <p:extLst>
      <p:ext uri="{BB962C8B-B14F-4D97-AF65-F5344CB8AC3E}">
        <p14:creationId xmlns:p14="http://schemas.microsoft.com/office/powerpoint/2010/main" val="123512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Date Placeholder 9"/>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E778B-4E82-4D3E-AE55-7CEA4E1CB864}" type="datetimeFigureOut">
              <a:rPr lang="en-AU" smtClean="0"/>
              <a:t>22/05/2017</a:t>
            </a:fld>
            <a:endParaRPr lang="en-AU"/>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2" name="Slide Number Placeholder 1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0D685-499B-4E81-9842-6287B03D213D}" type="slidenum">
              <a:rPr lang="en-AU" smtClean="0"/>
              <a:t>‹#›</a:t>
            </a:fld>
            <a:endParaRPr lang="en-AU"/>
          </a:p>
        </p:txBody>
      </p:sp>
    </p:spTree>
    <p:extLst>
      <p:ext uri="{BB962C8B-B14F-4D97-AF65-F5344CB8AC3E}">
        <p14:creationId xmlns:p14="http://schemas.microsoft.com/office/powerpoint/2010/main" val="194927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51" r:id="rId6"/>
    <p:sldLayoutId id="2147483652" r:id="rId7"/>
    <p:sldLayoutId id="2147483654" r:id="rId8"/>
    <p:sldLayoutId id="2147483655" r:id="rId9"/>
  </p:sldLayoutIdLst>
  <p:txStyles>
    <p:titleStyle>
      <a:lvl1pPr algn="l" defTabSz="914400" rtl="0" eaLnBrk="1" latinLnBrk="0" hangingPunct="1">
        <a:lnSpc>
          <a:spcPct val="90000"/>
        </a:lnSpc>
        <a:spcBef>
          <a:spcPct val="0"/>
        </a:spcBef>
        <a:buNone/>
        <a:defRPr sz="4000" kern="1200">
          <a:solidFill>
            <a:srgbClr val="0073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458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4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4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458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458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iiEeMN7vbQ"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videnceforlearning.org.au/toolkit/feedbac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LjCzbSLyIw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6000" dirty="0" smtClean="0">
                <a:solidFill>
                  <a:srgbClr val="007377"/>
                </a:solidFill>
              </a:rPr>
              <a:t>Effective Feedback</a:t>
            </a:r>
            <a:endParaRPr lang="en-AU" sz="6000" dirty="0">
              <a:solidFill>
                <a:srgbClr val="007377"/>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5948"/>
            <a:ext cx="12192000" cy="5264727"/>
          </a:xfrm>
          <a:prstGeom prst="rect">
            <a:avLst/>
          </a:prstGeom>
        </p:spPr>
      </p:pic>
    </p:spTree>
    <p:extLst>
      <p:ext uri="{BB962C8B-B14F-4D97-AF65-F5344CB8AC3E}">
        <p14:creationId xmlns:p14="http://schemas.microsoft.com/office/powerpoint/2010/main" val="16938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437379"/>
            <a:ext cx="8662638" cy="1325563"/>
          </a:xfrm>
        </p:spPr>
        <p:txBody>
          <a:bodyPr>
            <a:normAutofit/>
          </a:bodyPr>
          <a:lstStyle/>
          <a:p>
            <a:r>
              <a:rPr lang="en-AU" dirty="0" smtClean="0"/>
              <a:t>Activity 2: Where </a:t>
            </a:r>
            <a:r>
              <a:rPr lang="en-AU" dirty="0"/>
              <a:t>is the learner going? </a:t>
            </a:r>
            <a:r>
              <a:rPr lang="en-AU" dirty="0" smtClean="0"/>
              <a:t> </a:t>
            </a:r>
            <a:endParaRPr lang="en-AU" dirty="0"/>
          </a:p>
        </p:txBody>
      </p:sp>
      <p:sp>
        <p:nvSpPr>
          <p:cNvPr id="15" name="Content Placeholder 14"/>
          <p:cNvSpPr>
            <a:spLocks noGrp="1"/>
          </p:cNvSpPr>
          <p:nvPr>
            <p:ph idx="1"/>
          </p:nvPr>
        </p:nvSpPr>
        <p:spPr/>
        <p:txBody>
          <a:bodyPr/>
          <a:lstStyle/>
          <a:p>
            <a:pPr marL="342900" indent="-342900"/>
            <a:r>
              <a:rPr lang="en-AU" dirty="0" smtClean="0"/>
              <a:t>What are we currently doing to address this question with our students? </a:t>
            </a:r>
            <a:endParaRPr lang="en-AU" dirty="0"/>
          </a:p>
          <a:p>
            <a:pPr marL="342900" indent="-342900"/>
            <a:endParaRPr lang="en-AU" dirty="0"/>
          </a:p>
          <a:p>
            <a:pPr marL="342900" indent="-342900"/>
            <a:r>
              <a:rPr lang="en-AU" dirty="0" smtClean="0"/>
              <a:t>Could we adapt anything we currently do to clarify learning </a:t>
            </a:r>
            <a:r>
              <a:rPr lang="en-AU" dirty="0"/>
              <a:t>goals with </a:t>
            </a:r>
            <a:r>
              <a:rPr lang="en-AU" dirty="0" smtClean="0"/>
              <a:t>students and to ensure goals are appropriately challenging?</a:t>
            </a:r>
          </a:p>
          <a:p>
            <a:pPr marL="0" indent="0">
              <a:buNone/>
            </a:pPr>
            <a:endParaRPr lang="en-AU" dirty="0" smtClean="0"/>
          </a:p>
          <a:p>
            <a:pPr marL="342900" indent="-342900"/>
            <a:r>
              <a:rPr lang="en-AU" dirty="0" smtClean="0"/>
              <a:t>Is </a:t>
            </a:r>
            <a:r>
              <a:rPr lang="en-AU" dirty="0"/>
              <a:t>there any practice that </a:t>
            </a:r>
            <a:r>
              <a:rPr lang="en-AU" dirty="0" smtClean="0"/>
              <a:t>we are not currently doing but would </a:t>
            </a:r>
            <a:r>
              <a:rPr lang="en-AU" dirty="0"/>
              <a:t>like to </a:t>
            </a:r>
            <a:r>
              <a:rPr lang="en-AU" dirty="0" smtClean="0"/>
              <a:t>start?  </a:t>
            </a:r>
            <a:endParaRPr lang="en-AU" dirty="0"/>
          </a:p>
          <a:p>
            <a:pPr marL="0" indent="0">
              <a:buNone/>
            </a:pPr>
            <a:endParaRPr lang="en-AU" dirty="0"/>
          </a:p>
        </p:txBody>
      </p:sp>
    </p:spTree>
    <p:extLst>
      <p:ext uri="{BB962C8B-B14F-4D97-AF65-F5344CB8AC3E}">
        <p14:creationId xmlns:p14="http://schemas.microsoft.com/office/powerpoint/2010/main" val="4165326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solidFill>
                  <a:srgbClr val="B5BD00"/>
                </a:solidFill>
              </a:rPr>
              <a:t>Q2: How is the learner going? </a:t>
            </a:r>
            <a:endParaRPr lang="en-AU" sz="3200" dirty="0"/>
          </a:p>
        </p:txBody>
      </p:sp>
      <p:sp>
        <p:nvSpPr>
          <p:cNvPr id="7" name="Content Placeholder 6"/>
          <p:cNvSpPr>
            <a:spLocks noGrp="1"/>
          </p:cNvSpPr>
          <p:nvPr>
            <p:ph idx="1"/>
          </p:nvPr>
        </p:nvSpPr>
        <p:spPr>
          <a:xfrm>
            <a:off x="2510884" y="1724026"/>
            <a:ext cx="7827434" cy="4351338"/>
          </a:xfrm>
        </p:spPr>
        <p:txBody>
          <a:bodyPr>
            <a:noAutofit/>
          </a:bodyPr>
          <a:lstStyle/>
          <a:p>
            <a:pPr marL="0" indent="0">
              <a:buNone/>
            </a:pPr>
            <a:r>
              <a:rPr lang="en-AU" sz="2400" dirty="0">
                <a:solidFill>
                  <a:schemeClr val="tx1"/>
                </a:solidFill>
                <a:ea typeface="+mj-ea"/>
              </a:rPr>
              <a:t>Evidence of student understanding and progress is required to:</a:t>
            </a:r>
          </a:p>
          <a:p>
            <a:pPr marL="228600" lvl="1">
              <a:spcBef>
                <a:spcPts val="1000"/>
              </a:spcBef>
            </a:pPr>
            <a:r>
              <a:rPr lang="en-AU" dirty="0"/>
              <a:t>d</a:t>
            </a:r>
            <a:r>
              <a:rPr lang="en-AU" dirty="0" smtClean="0"/>
              <a:t>etermine </a:t>
            </a:r>
            <a:r>
              <a:rPr lang="en-AU" dirty="0"/>
              <a:t>next steps in learning</a:t>
            </a:r>
          </a:p>
          <a:p>
            <a:pPr marL="228600" lvl="1">
              <a:spcBef>
                <a:spcPts val="1000"/>
              </a:spcBef>
            </a:pPr>
            <a:r>
              <a:rPr lang="en-AU" dirty="0"/>
              <a:t>i</a:t>
            </a:r>
            <a:r>
              <a:rPr lang="en-AU" dirty="0" smtClean="0"/>
              <a:t>nform </a:t>
            </a:r>
            <a:r>
              <a:rPr lang="en-AU" dirty="0"/>
              <a:t>feedback that will </a:t>
            </a:r>
            <a:r>
              <a:rPr lang="en-AU" dirty="0" smtClean="0"/>
              <a:t>progress learning</a:t>
            </a:r>
            <a:endParaRPr lang="en-AU" dirty="0"/>
          </a:p>
          <a:p>
            <a:pPr marL="228600" lvl="1">
              <a:spcBef>
                <a:spcPts val="1000"/>
              </a:spcBef>
            </a:pPr>
            <a:r>
              <a:rPr lang="en-AU" dirty="0"/>
              <a:t>a</a:t>
            </a:r>
            <a:r>
              <a:rPr lang="en-AU" dirty="0" smtClean="0"/>
              <a:t>ssist </a:t>
            </a:r>
            <a:r>
              <a:rPr lang="en-AU" dirty="0"/>
              <a:t>teachers in evaluating the impact of their teaching and learning </a:t>
            </a:r>
            <a:r>
              <a:rPr lang="en-AU" dirty="0" smtClean="0"/>
              <a:t>activities</a:t>
            </a:r>
          </a:p>
          <a:p>
            <a:pPr marL="0" lvl="1" indent="0">
              <a:spcBef>
                <a:spcPts val="1000"/>
              </a:spcBef>
              <a:buNone/>
            </a:pPr>
            <a:endParaRPr lang="en-AU" dirty="0"/>
          </a:p>
          <a:p>
            <a:pPr marL="0" indent="0">
              <a:spcBef>
                <a:spcPct val="0"/>
              </a:spcBef>
              <a:buNone/>
            </a:pPr>
            <a:r>
              <a:rPr lang="en-AU" sz="2400" dirty="0">
                <a:solidFill>
                  <a:schemeClr val="tx1"/>
                </a:solidFill>
                <a:ea typeface="+mj-ea"/>
              </a:rPr>
              <a:t>Practical techniques:</a:t>
            </a:r>
          </a:p>
          <a:p>
            <a:pPr lvl="3"/>
            <a:r>
              <a:rPr lang="en-AU" sz="2400" dirty="0"/>
              <a:t>Individual whiteboards</a:t>
            </a:r>
          </a:p>
          <a:p>
            <a:pPr lvl="3"/>
            <a:r>
              <a:rPr lang="en-AU" sz="2400" dirty="0"/>
              <a:t>Exit slips </a:t>
            </a:r>
            <a:endParaRPr lang="en-AU" sz="2400" dirty="0" smtClean="0"/>
          </a:p>
          <a:p>
            <a:pPr lvl="3"/>
            <a:r>
              <a:rPr lang="en-AU" sz="2400" dirty="0" smtClean="0"/>
              <a:t>Data walls</a:t>
            </a:r>
            <a:endParaRPr lang="en-AU" sz="2400" dirty="0"/>
          </a:p>
          <a:p>
            <a:pPr marL="0" indent="0">
              <a:buNone/>
            </a:pPr>
            <a:endParaRPr lang="en-AU" sz="24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8050" y="-467979"/>
            <a:ext cx="3058445" cy="305844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120" t="-1" r="1120" b="7736"/>
          <a:stretch/>
        </p:blipFill>
        <p:spPr>
          <a:xfrm>
            <a:off x="8408893" y="4268909"/>
            <a:ext cx="3331115" cy="2181654"/>
          </a:xfrm>
          <a:prstGeom prst="rect">
            <a:avLst/>
          </a:prstGeom>
        </p:spPr>
      </p:pic>
    </p:spTree>
    <p:extLst>
      <p:ext uri="{BB962C8B-B14F-4D97-AF65-F5344CB8AC3E}">
        <p14:creationId xmlns:p14="http://schemas.microsoft.com/office/powerpoint/2010/main" val="92908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521127"/>
            <a:ext cx="8662638" cy="1325563"/>
          </a:xfrm>
        </p:spPr>
        <p:txBody>
          <a:bodyPr>
            <a:noAutofit/>
          </a:bodyPr>
          <a:lstStyle/>
          <a:p>
            <a:r>
              <a:rPr lang="en-AU" dirty="0" smtClean="0"/>
              <a:t>Activity 3: How is the learner going? </a:t>
            </a:r>
            <a:endParaRPr lang="en-AU" dirty="0"/>
          </a:p>
        </p:txBody>
      </p:sp>
      <p:sp>
        <p:nvSpPr>
          <p:cNvPr id="7" name="Content Placeholder 6"/>
          <p:cNvSpPr>
            <a:spLocks noGrp="1"/>
          </p:cNvSpPr>
          <p:nvPr>
            <p:ph idx="1"/>
          </p:nvPr>
        </p:nvSpPr>
        <p:spPr/>
        <p:txBody>
          <a:bodyPr>
            <a:noAutofit/>
          </a:bodyPr>
          <a:lstStyle/>
          <a:p>
            <a:pPr marL="342900" indent="-342900"/>
            <a:r>
              <a:rPr lang="en-AU" dirty="0"/>
              <a:t>What are we currently doing to collect evidence of student progress</a:t>
            </a:r>
            <a:r>
              <a:rPr lang="en-AU" dirty="0" smtClean="0"/>
              <a:t>? How are we using this evidence to inform feedback and lesson planning</a:t>
            </a:r>
            <a:r>
              <a:rPr lang="en-AU" dirty="0"/>
              <a:t>? </a:t>
            </a:r>
          </a:p>
          <a:p>
            <a:endParaRPr lang="en-AU" dirty="0"/>
          </a:p>
          <a:p>
            <a:pPr marL="342900" indent="-342900"/>
            <a:r>
              <a:rPr lang="en-AU" dirty="0"/>
              <a:t>Could we adapt anything we are currently doing to better understand our students’ progress?</a:t>
            </a:r>
          </a:p>
          <a:p>
            <a:endParaRPr lang="en-AU" dirty="0"/>
          </a:p>
          <a:p>
            <a:pPr marL="342900" indent="-342900"/>
            <a:r>
              <a:rPr lang="en-AU" dirty="0" smtClean="0"/>
              <a:t>Are there some practical techniques that we could trial in </a:t>
            </a:r>
            <a:r>
              <a:rPr lang="en-AU" dirty="0"/>
              <a:t>our context?  </a:t>
            </a:r>
            <a:r>
              <a:rPr lang="en-AU" dirty="0" smtClean="0"/>
              <a:t>  </a:t>
            </a:r>
            <a:endParaRPr lang="en-AU" dirty="0"/>
          </a:p>
        </p:txBody>
      </p:sp>
    </p:spTree>
    <p:extLst>
      <p:ext uri="{BB962C8B-B14F-4D97-AF65-F5344CB8AC3E}">
        <p14:creationId xmlns:p14="http://schemas.microsoft.com/office/powerpoint/2010/main" val="22083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588034"/>
            <a:ext cx="8662638" cy="1325563"/>
          </a:xfrm>
        </p:spPr>
        <p:txBody>
          <a:bodyPr>
            <a:normAutofit/>
          </a:bodyPr>
          <a:lstStyle/>
          <a:p>
            <a:r>
              <a:rPr lang="en-AU" dirty="0" smtClean="0">
                <a:solidFill>
                  <a:srgbClr val="B5BD00"/>
                </a:solidFill>
              </a:rPr>
              <a:t>Q3</a:t>
            </a:r>
            <a:r>
              <a:rPr lang="en-AU" dirty="0">
                <a:solidFill>
                  <a:srgbClr val="B5BD00"/>
                </a:solidFill>
              </a:rPr>
              <a:t>: How to get there? </a:t>
            </a:r>
            <a:r>
              <a:rPr lang="en-AU" sz="3200" dirty="0" smtClean="0"/>
              <a:t/>
            </a:r>
            <a:br>
              <a:rPr lang="en-AU" sz="3200" dirty="0" smtClean="0"/>
            </a:br>
            <a:endParaRPr lang="en-AU" sz="3200" dirty="0"/>
          </a:p>
        </p:txBody>
      </p:sp>
      <p:sp>
        <p:nvSpPr>
          <p:cNvPr id="7" name="Content Placeholder 6"/>
          <p:cNvSpPr>
            <a:spLocks noGrp="1"/>
          </p:cNvSpPr>
          <p:nvPr>
            <p:ph idx="1"/>
          </p:nvPr>
        </p:nvSpPr>
        <p:spPr/>
        <p:txBody>
          <a:bodyPr>
            <a:noAutofit/>
          </a:bodyPr>
          <a:lstStyle/>
          <a:p>
            <a:pPr marL="0" indent="0">
              <a:buNone/>
            </a:pPr>
            <a:r>
              <a:rPr lang="en-AU" dirty="0">
                <a:solidFill>
                  <a:schemeClr val="tx1"/>
                </a:solidFill>
                <a:ea typeface="+mj-ea"/>
              </a:rPr>
              <a:t>Effective feedback </a:t>
            </a:r>
            <a:r>
              <a:rPr lang="en-AU" dirty="0" smtClean="0">
                <a:solidFill>
                  <a:schemeClr val="tx1"/>
                </a:solidFill>
                <a:ea typeface="+mj-ea"/>
              </a:rPr>
              <a:t>is:</a:t>
            </a:r>
          </a:p>
          <a:p>
            <a:pPr marL="228600" lvl="1">
              <a:spcBef>
                <a:spcPts val="1000"/>
              </a:spcBef>
            </a:pPr>
            <a:r>
              <a:rPr lang="en-AU" dirty="0"/>
              <a:t>goal referenced, specific, corrective, constructive and timely</a:t>
            </a:r>
          </a:p>
          <a:p>
            <a:pPr marL="228600" lvl="1">
              <a:spcBef>
                <a:spcPts val="1000"/>
              </a:spcBef>
            </a:pPr>
            <a:r>
              <a:rPr lang="en-AU" dirty="0"/>
              <a:t>focused on effort, task, process or self-regulation</a:t>
            </a:r>
          </a:p>
          <a:p>
            <a:pPr marL="0" indent="0">
              <a:buNone/>
            </a:pPr>
            <a:endParaRPr lang="en-AU" dirty="0" smtClean="0"/>
          </a:p>
          <a:p>
            <a:pPr marL="0" indent="0">
              <a:spcBef>
                <a:spcPct val="0"/>
              </a:spcBef>
              <a:buNone/>
            </a:pPr>
            <a:r>
              <a:rPr lang="en-AU" dirty="0">
                <a:solidFill>
                  <a:schemeClr val="tx1"/>
                </a:solidFill>
                <a:ea typeface="+mj-ea"/>
              </a:rPr>
              <a:t>Practical </a:t>
            </a:r>
            <a:r>
              <a:rPr lang="en-AU" dirty="0" smtClean="0">
                <a:solidFill>
                  <a:schemeClr val="tx1"/>
                </a:solidFill>
                <a:ea typeface="+mj-ea"/>
              </a:rPr>
              <a:t>techniques:</a:t>
            </a:r>
            <a:endParaRPr lang="en-AU" dirty="0">
              <a:solidFill>
                <a:schemeClr val="tx1"/>
              </a:solidFill>
              <a:ea typeface="+mj-ea"/>
            </a:endParaRPr>
          </a:p>
          <a:p>
            <a:pPr lvl="3"/>
            <a:r>
              <a:rPr lang="en-AU" sz="2400" dirty="0"/>
              <a:t>Conferencing</a:t>
            </a:r>
          </a:p>
          <a:p>
            <a:pPr lvl="3"/>
            <a:r>
              <a:rPr lang="en-AU" sz="2400" dirty="0"/>
              <a:t>Peer feedback</a:t>
            </a:r>
          </a:p>
          <a:p>
            <a:pPr lvl="3"/>
            <a:r>
              <a:rPr lang="en-AU" sz="2400" dirty="0" smtClean="0"/>
              <a:t>Audio </a:t>
            </a:r>
            <a:r>
              <a:rPr lang="en-AU" sz="2400" dirty="0"/>
              <a:t>feedback</a:t>
            </a:r>
          </a:p>
          <a:p>
            <a:endParaRPr lang="en-AU"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9602" y="-157159"/>
            <a:ext cx="2338811" cy="23388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4095353"/>
            <a:ext cx="4019550" cy="2260997"/>
          </a:xfrm>
          <a:prstGeom prst="rect">
            <a:avLst/>
          </a:prstGeom>
        </p:spPr>
      </p:pic>
    </p:spTree>
    <p:extLst>
      <p:ext uri="{BB962C8B-B14F-4D97-AF65-F5344CB8AC3E}">
        <p14:creationId xmlns:p14="http://schemas.microsoft.com/office/powerpoint/2010/main" val="4048549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588034"/>
            <a:ext cx="8662638" cy="1325563"/>
          </a:xfrm>
        </p:spPr>
        <p:txBody>
          <a:bodyPr>
            <a:normAutofit/>
          </a:bodyPr>
          <a:lstStyle/>
          <a:p>
            <a:r>
              <a:rPr lang="en-AU" dirty="0" smtClean="0"/>
              <a:t>Activity 4: </a:t>
            </a:r>
            <a:r>
              <a:rPr lang="en-AU" dirty="0"/>
              <a:t>How to get there?</a:t>
            </a:r>
            <a:r>
              <a:rPr lang="en-AU" sz="3200" dirty="0" smtClean="0"/>
              <a:t/>
            </a:r>
            <a:br>
              <a:rPr lang="en-AU" sz="3200" dirty="0" smtClean="0"/>
            </a:br>
            <a:endParaRPr lang="en-AU" sz="3200" dirty="0"/>
          </a:p>
        </p:txBody>
      </p:sp>
      <p:sp>
        <p:nvSpPr>
          <p:cNvPr id="7" name="Content Placeholder 6"/>
          <p:cNvSpPr>
            <a:spLocks noGrp="1"/>
          </p:cNvSpPr>
          <p:nvPr>
            <p:ph idx="1"/>
          </p:nvPr>
        </p:nvSpPr>
        <p:spPr/>
        <p:txBody>
          <a:bodyPr>
            <a:noAutofit/>
          </a:bodyPr>
          <a:lstStyle/>
          <a:p>
            <a:pPr marL="342900" indent="-342900"/>
            <a:r>
              <a:rPr lang="en-AU" dirty="0" smtClean="0"/>
              <a:t>How are </a:t>
            </a:r>
            <a:r>
              <a:rPr lang="en-AU" dirty="0"/>
              <a:t>we currently </a:t>
            </a:r>
            <a:r>
              <a:rPr lang="en-AU" dirty="0" smtClean="0"/>
              <a:t>providing feedback </a:t>
            </a:r>
            <a:r>
              <a:rPr lang="en-AU" dirty="0"/>
              <a:t>to </a:t>
            </a:r>
            <a:r>
              <a:rPr lang="en-AU" dirty="0" smtClean="0"/>
              <a:t>help our students understand how to progress towards their goals?</a:t>
            </a:r>
            <a:endParaRPr lang="en-AU" dirty="0"/>
          </a:p>
          <a:p>
            <a:endParaRPr lang="en-AU" dirty="0"/>
          </a:p>
          <a:p>
            <a:pPr marL="342900" indent="-342900"/>
            <a:r>
              <a:rPr lang="en-AU" dirty="0"/>
              <a:t>Could we </a:t>
            </a:r>
            <a:r>
              <a:rPr lang="en-AU" dirty="0" smtClean="0"/>
              <a:t>adapt what we </a:t>
            </a:r>
            <a:r>
              <a:rPr lang="en-AU" dirty="0"/>
              <a:t>are currently doing to </a:t>
            </a:r>
            <a:r>
              <a:rPr lang="en-AU" dirty="0" smtClean="0"/>
              <a:t>enhance the quality of feedback to our students?</a:t>
            </a:r>
            <a:endParaRPr lang="en-AU" dirty="0"/>
          </a:p>
          <a:p>
            <a:endParaRPr lang="en-AU" dirty="0"/>
          </a:p>
          <a:p>
            <a:pPr marL="342900" indent="-342900"/>
            <a:r>
              <a:rPr lang="en-AU" dirty="0"/>
              <a:t>Are there some practical techniques that we could trial in our context?    </a:t>
            </a:r>
          </a:p>
        </p:txBody>
      </p:sp>
    </p:spTree>
    <p:extLst>
      <p:ext uri="{BB962C8B-B14F-4D97-AF65-F5344CB8AC3E}">
        <p14:creationId xmlns:p14="http://schemas.microsoft.com/office/powerpoint/2010/main" val="344030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484093"/>
            <a:ext cx="8662638" cy="1515679"/>
          </a:xfrm>
        </p:spPr>
        <p:txBody>
          <a:bodyPr>
            <a:normAutofit/>
          </a:bodyPr>
          <a:lstStyle/>
          <a:p>
            <a:r>
              <a:rPr lang="en-AU" dirty="0" smtClean="0"/>
              <a:t>Hattie </a:t>
            </a:r>
            <a:r>
              <a:rPr lang="en-AU" dirty="0"/>
              <a:t>&amp; Timperley’s </a:t>
            </a:r>
            <a:r>
              <a:rPr lang="en-AU" dirty="0" smtClean="0"/>
              <a:t>four </a:t>
            </a:r>
            <a:r>
              <a:rPr lang="en-AU" dirty="0"/>
              <a:t>l</a:t>
            </a:r>
            <a:r>
              <a:rPr lang="en-AU" dirty="0" smtClean="0"/>
              <a:t>evels </a:t>
            </a:r>
            <a:r>
              <a:rPr lang="en-AU" dirty="0"/>
              <a:t>of f</a:t>
            </a:r>
            <a:r>
              <a:rPr lang="en-AU" dirty="0" smtClean="0"/>
              <a:t>eedback</a:t>
            </a:r>
            <a:endParaRPr lang="en-AU" sz="3200" dirty="0"/>
          </a:p>
        </p:txBody>
      </p:sp>
      <p:sp>
        <p:nvSpPr>
          <p:cNvPr id="7" name="Content Placeholder 6"/>
          <p:cNvSpPr>
            <a:spLocks noGrp="1"/>
          </p:cNvSpPr>
          <p:nvPr>
            <p:ph idx="1"/>
          </p:nvPr>
        </p:nvSpPr>
        <p:spPr>
          <a:xfrm>
            <a:off x="4134736" y="2435279"/>
            <a:ext cx="7616282" cy="4283505"/>
          </a:xfrm>
        </p:spPr>
        <p:txBody>
          <a:bodyPr>
            <a:noAutofit/>
          </a:bodyPr>
          <a:lstStyle/>
          <a:p>
            <a:pPr marL="0" indent="0">
              <a:buNone/>
            </a:pPr>
            <a:r>
              <a:rPr lang="en-AU" sz="3200" b="1" dirty="0" smtClean="0"/>
              <a:t>Task feedback</a:t>
            </a:r>
          </a:p>
          <a:p>
            <a:pPr marL="0" indent="0">
              <a:buNone/>
            </a:pPr>
            <a:r>
              <a:rPr lang="en-AU" dirty="0"/>
              <a:t>		</a:t>
            </a:r>
            <a:endParaRPr lang="en-AU" sz="3200" dirty="0"/>
          </a:p>
          <a:p>
            <a:pPr marL="0" indent="0">
              <a:buNone/>
            </a:pPr>
            <a:r>
              <a:rPr lang="en-AU" sz="3200" b="1" dirty="0"/>
              <a:t>Process feedback</a:t>
            </a:r>
          </a:p>
          <a:p>
            <a:endParaRPr lang="en-AU" sz="3200" b="1" dirty="0"/>
          </a:p>
          <a:p>
            <a:pPr marL="0" indent="0">
              <a:buNone/>
            </a:pPr>
            <a:r>
              <a:rPr lang="en-AU" sz="3200" b="1" dirty="0"/>
              <a:t>Self-regulation feedback</a:t>
            </a:r>
            <a:endParaRPr lang="en-AU" sz="3200" dirty="0"/>
          </a:p>
          <a:p>
            <a:pPr marL="0" indent="0">
              <a:buNone/>
            </a:pPr>
            <a:endParaRPr lang="en-AU" sz="3200" dirty="0"/>
          </a:p>
          <a:p>
            <a:pPr marL="0" indent="0">
              <a:buNone/>
            </a:pPr>
            <a:r>
              <a:rPr lang="en-AU" sz="3200" b="1" dirty="0"/>
              <a:t>Self feedback</a:t>
            </a:r>
            <a:endParaRPr lang="en-AU" sz="3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2781" y="1941835"/>
            <a:ext cx="1180058" cy="118005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781" y="3077010"/>
            <a:ext cx="1180058" cy="1180058"/>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2782" y="4257068"/>
            <a:ext cx="1180058" cy="1180058"/>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2781" y="5437126"/>
            <a:ext cx="1180058" cy="1180058"/>
          </a:xfrm>
          <a:prstGeom prst="rect">
            <a:avLst/>
          </a:prstGeom>
        </p:spPr>
      </p:pic>
    </p:spTree>
    <p:extLst>
      <p:ext uri="{BB962C8B-B14F-4D97-AF65-F5344CB8AC3E}">
        <p14:creationId xmlns:p14="http://schemas.microsoft.com/office/powerpoint/2010/main" val="373527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588034"/>
            <a:ext cx="8662638" cy="1325563"/>
          </a:xfrm>
        </p:spPr>
        <p:txBody>
          <a:bodyPr>
            <a:normAutofit fontScale="90000"/>
          </a:bodyPr>
          <a:lstStyle/>
          <a:p>
            <a:r>
              <a:rPr lang="en-AU" sz="4400" dirty="0"/>
              <a:t>Activity </a:t>
            </a:r>
            <a:r>
              <a:rPr lang="en-AU" sz="4400" dirty="0" smtClean="0"/>
              <a:t>5 – Four levels of feedback</a:t>
            </a:r>
            <a:r>
              <a:rPr lang="en-AU" dirty="0"/>
              <a:t/>
            </a:r>
            <a:br>
              <a:rPr lang="en-AU" dirty="0"/>
            </a:br>
            <a:r>
              <a:rPr lang="en-AU" sz="3200" dirty="0" smtClean="0"/>
              <a:t/>
            </a:r>
            <a:br>
              <a:rPr lang="en-AU" sz="3200" dirty="0" smtClean="0"/>
            </a:br>
            <a:endParaRPr lang="en-AU" sz="3200" dirty="0"/>
          </a:p>
        </p:txBody>
      </p:sp>
      <p:sp>
        <p:nvSpPr>
          <p:cNvPr id="7" name="Content Placeholder 6"/>
          <p:cNvSpPr>
            <a:spLocks noGrp="1"/>
          </p:cNvSpPr>
          <p:nvPr>
            <p:ph idx="1"/>
          </p:nvPr>
        </p:nvSpPr>
        <p:spPr/>
        <p:txBody>
          <a:bodyPr>
            <a:noAutofit/>
          </a:bodyPr>
          <a:lstStyle/>
          <a:p>
            <a:pPr marL="0" indent="0">
              <a:buNone/>
            </a:pPr>
            <a:r>
              <a:rPr lang="en-AU" sz="24000" dirty="0" smtClean="0">
                <a:solidFill>
                  <a:srgbClr val="FF9421"/>
                </a:solidFill>
              </a:rPr>
              <a:t>24hrs</a:t>
            </a:r>
            <a:endParaRPr lang="en-AU" sz="24000" dirty="0">
              <a:solidFill>
                <a:srgbClr val="FF9421"/>
              </a:solidFill>
            </a:endParaRPr>
          </a:p>
        </p:txBody>
      </p:sp>
    </p:spTree>
    <p:extLst>
      <p:ext uri="{BB962C8B-B14F-4D97-AF65-F5344CB8AC3E}">
        <p14:creationId xmlns:p14="http://schemas.microsoft.com/office/powerpoint/2010/main" val="2894950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179348"/>
            <a:ext cx="8662638" cy="1325563"/>
          </a:xfrm>
        </p:spPr>
        <p:txBody>
          <a:bodyPr>
            <a:normAutofit/>
          </a:bodyPr>
          <a:lstStyle/>
          <a:p>
            <a:r>
              <a:rPr lang="en-AU" dirty="0"/>
              <a:t>Praise for </a:t>
            </a:r>
            <a:r>
              <a:rPr lang="en-AU" dirty="0" smtClean="0"/>
              <a:t>effort</a:t>
            </a:r>
            <a:endParaRPr lang="en-AU" dirty="0"/>
          </a:p>
        </p:txBody>
      </p:sp>
      <p:sp>
        <p:nvSpPr>
          <p:cNvPr id="7" name="Content Placeholder 6"/>
          <p:cNvSpPr>
            <a:spLocks noGrp="1"/>
          </p:cNvSpPr>
          <p:nvPr>
            <p:ph idx="1"/>
          </p:nvPr>
        </p:nvSpPr>
        <p:spPr>
          <a:xfrm>
            <a:off x="553619" y="2226540"/>
            <a:ext cx="4890740" cy="1271239"/>
          </a:xfrm>
        </p:spPr>
        <p:txBody>
          <a:bodyPr>
            <a:noAutofit/>
          </a:bodyPr>
          <a:lstStyle/>
          <a:p>
            <a:pPr marL="0" indent="0">
              <a:buNone/>
            </a:pPr>
            <a:r>
              <a:rPr lang="en-AU" sz="3200" b="1" dirty="0" smtClean="0"/>
              <a:t>“…to foster a growth mindset among students, we need to praise their efforts.”</a:t>
            </a:r>
            <a:endParaRPr lang="en-AU" sz="3200" b="1" dirty="0" smtClean="0">
              <a:hlinkClick r:id="rId3"/>
            </a:endParaRPr>
          </a:p>
          <a:p>
            <a:pPr marL="0" indent="0">
              <a:buNone/>
            </a:pPr>
            <a:r>
              <a:rPr lang="en-AU" sz="2400" dirty="0"/>
              <a:t>Carol Dweck  </a:t>
            </a:r>
          </a:p>
          <a:p>
            <a:pPr marL="0" indent="0">
              <a:buNone/>
            </a:pPr>
            <a:endParaRPr lang="en-AU" sz="2400" dirty="0" smtClean="0"/>
          </a:p>
          <a:p>
            <a:pPr marL="0" indent="0">
              <a:buNone/>
            </a:pPr>
            <a:endParaRPr lang="en-AU" sz="2400" dirty="0"/>
          </a:p>
          <a:p>
            <a:pPr marL="0" indent="0">
              <a:buNone/>
            </a:pPr>
            <a:endParaRPr lang="en-AU" sz="2400" dirty="0" smtClean="0"/>
          </a:p>
          <a:p>
            <a:pPr marL="0" indent="0">
              <a:buNone/>
            </a:pPr>
            <a:endParaRPr lang="en-AU" sz="2400" dirty="0"/>
          </a:p>
        </p:txBody>
      </p:sp>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3283" y="2216856"/>
            <a:ext cx="6498402" cy="4355069"/>
          </a:xfrm>
          <a:prstGeom prst="rect">
            <a:avLst/>
          </a:prstGeom>
        </p:spPr>
      </p:pic>
    </p:spTree>
    <p:extLst>
      <p:ext uri="{BB962C8B-B14F-4D97-AF65-F5344CB8AC3E}">
        <p14:creationId xmlns:p14="http://schemas.microsoft.com/office/powerpoint/2010/main" val="360425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179348"/>
            <a:ext cx="8662638" cy="1325563"/>
          </a:xfrm>
        </p:spPr>
        <p:txBody>
          <a:bodyPr>
            <a:normAutofit/>
          </a:bodyPr>
          <a:lstStyle/>
          <a:p>
            <a:r>
              <a:rPr lang="en-AU" dirty="0" smtClean="0"/>
              <a:t>Activity 6: Praise </a:t>
            </a:r>
            <a:r>
              <a:rPr lang="en-AU" dirty="0"/>
              <a:t>for </a:t>
            </a:r>
            <a:r>
              <a:rPr lang="en-AU" dirty="0" smtClean="0"/>
              <a:t>effort</a:t>
            </a:r>
            <a:endParaRPr lang="en-AU" dirty="0"/>
          </a:p>
        </p:txBody>
      </p:sp>
      <p:cxnSp>
        <p:nvCxnSpPr>
          <p:cNvPr id="5" name="Straight Arrow Connector 4"/>
          <p:cNvCxnSpPr/>
          <p:nvPr/>
        </p:nvCxnSpPr>
        <p:spPr>
          <a:xfrm>
            <a:off x="5543550" y="2133600"/>
            <a:ext cx="0" cy="3600000"/>
          </a:xfrm>
          <a:prstGeom prst="straightConnector1">
            <a:avLst/>
          </a:prstGeom>
          <a:ln w="127000">
            <a:solidFill>
              <a:srgbClr val="FF94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543550" y="2133600"/>
            <a:ext cx="0" cy="3600000"/>
          </a:xfrm>
          <a:prstGeom prst="straightConnector1">
            <a:avLst/>
          </a:prstGeom>
          <a:ln w="127000">
            <a:solidFill>
              <a:srgbClr val="FF942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60289" y="1434535"/>
            <a:ext cx="2890535" cy="769441"/>
          </a:xfrm>
          <a:prstGeom prst="rect">
            <a:avLst/>
          </a:prstGeom>
        </p:spPr>
        <p:txBody>
          <a:bodyPr wrap="none">
            <a:spAutoFit/>
          </a:bodyPr>
          <a:lstStyle/>
          <a:p>
            <a:r>
              <a:rPr lang="en-AU" sz="4400" dirty="0" smtClean="0">
                <a:solidFill>
                  <a:srgbClr val="FF9421"/>
                </a:solidFill>
                <a:latin typeface="Arial" panose="020B0604020202020204" pitchFamily="34" charset="0"/>
                <a:ea typeface="Calibri" panose="020F0502020204030204" pitchFamily="34" charset="0"/>
                <a:cs typeface="Arial" panose="020B0604020202020204" pitchFamily="34" charset="0"/>
              </a:rPr>
              <a:t>N</a:t>
            </a:r>
            <a:r>
              <a:rPr lang="en-AU" sz="2800" dirty="0" smtClean="0">
                <a:solidFill>
                  <a:srgbClr val="FF9421"/>
                </a:solidFill>
                <a:latin typeface="Arial" panose="020B0604020202020204" pitchFamily="34" charset="0"/>
                <a:ea typeface="Calibri" panose="020F0502020204030204" pitchFamily="34" charset="0"/>
                <a:cs typeface="Arial" panose="020B0604020202020204" pitchFamily="34" charset="0"/>
              </a:rPr>
              <a:t>eed to know…</a:t>
            </a:r>
            <a:endParaRPr lang="en-AU" dirty="0"/>
          </a:p>
        </p:txBody>
      </p:sp>
      <p:sp>
        <p:nvSpPr>
          <p:cNvPr id="11" name="Rectangle 10"/>
          <p:cNvSpPr/>
          <p:nvPr/>
        </p:nvSpPr>
        <p:spPr>
          <a:xfrm>
            <a:off x="7382022" y="3548878"/>
            <a:ext cx="2959465" cy="769441"/>
          </a:xfrm>
          <a:prstGeom prst="rect">
            <a:avLst/>
          </a:prstGeom>
        </p:spPr>
        <p:txBody>
          <a:bodyPr wrap="none">
            <a:spAutoFit/>
          </a:bodyPr>
          <a:lstStyle/>
          <a:p>
            <a:r>
              <a:rPr lang="en-AU" sz="4400" dirty="0" smtClean="0">
                <a:solidFill>
                  <a:srgbClr val="FF9421"/>
                </a:solidFill>
                <a:latin typeface="Arial" panose="020B0604020202020204" pitchFamily="34" charset="0"/>
                <a:ea typeface="Calibri" panose="020F0502020204030204" pitchFamily="34" charset="0"/>
                <a:cs typeface="Arial" panose="020B0604020202020204" pitchFamily="34" charset="0"/>
              </a:rPr>
              <a:t>E</a:t>
            </a:r>
            <a:r>
              <a:rPr lang="en-AU" sz="2800" dirty="0">
                <a:solidFill>
                  <a:srgbClr val="FF9421"/>
                </a:solidFill>
                <a:latin typeface="Arial" panose="020B0604020202020204" pitchFamily="34" charset="0"/>
                <a:ea typeface="Calibri" panose="020F0502020204030204" pitchFamily="34" charset="0"/>
                <a:cs typeface="Arial" panose="020B0604020202020204" pitchFamily="34" charset="0"/>
              </a:rPr>
              <a:t>xcited about </a:t>
            </a:r>
            <a:r>
              <a:rPr lang="en-AU" sz="2800" dirty="0" smtClean="0">
                <a:solidFill>
                  <a:srgbClr val="FF9421"/>
                </a:solidFill>
                <a:latin typeface="Arial" panose="020B0604020202020204" pitchFamily="34" charset="0"/>
                <a:ea typeface="Calibri" panose="020F0502020204030204" pitchFamily="34" charset="0"/>
                <a:cs typeface="Arial" panose="020B0604020202020204" pitchFamily="34" charset="0"/>
              </a:rPr>
              <a:t>…</a:t>
            </a:r>
            <a:endParaRPr lang="en-AU" dirty="0"/>
          </a:p>
        </p:txBody>
      </p:sp>
      <p:sp>
        <p:nvSpPr>
          <p:cNvPr id="12" name="Rectangle 11"/>
          <p:cNvSpPr/>
          <p:nvPr/>
        </p:nvSpPr>
        <p:spPr>
          <a:xfrm>
            <a:off x="5260289" y="5744797"/>
            <a:ext cx="3342582" cy="769441"/>
          </a:xfrm>
          <a:prstGeom prst="rect">
            <a:avLst/>
          </a:prstGeom>
        </p:spPr>
        <p:txBody>
          <a:bodyPr wrap="none">
            <a:spAutoFit/>
          </a:bodyPr>
          <a:lstStyle/>
          <a:p>
            <a:r>
              <a:rPr lang="en-AU" sz="4400" dirty="0" smtClean="0">
                <a:solidFill>
                  <a:srgbClr val="FF9421"/>
                </a:solidFill>
                <a:latin typeface="Arial" panose="020B0604020202020204" pitchFamily="34" charset="0"/>
                <a:ea typeface="Calibri" panose="020F0502020204030204" pitchFamily="34" charset="0"/>
                <a:cs typeface="Arial" panose="020B0604020202020204" pitchFamily="34" charset="0"/>
              </a:rPr>
              <a:t>S</a:t>
            </a:r>
            <a:r>
              <a:rPr lang="en-AU" sz="2800" dirty="0" smtClean="0">
                <a:solidFill>
                  <a:srgbClr val="FF9421"/>
                </a:solidFill>
                <a:latin typeface="Arial" panose="020B0604020202020204" pitchFamily="34" charset="0"/>
                <a:ea typeface="Calibri" panose="020F0502020204030204" pitchFamily="34" charset="0"/>
                <a:cs typeface="Arial" panose="020B0604020202020204" pitchFamily="34" charset="0"/>
              </a:rPr>
              <a:t>upport needed …</a:t>
            </a:r>
            <a:endParaRPr lang="en-AU" dirty="0"/>
          </a:p>
        </p:txBody>
      </p:sp>
      <p:sp>
        <p:nvSpPr>
          <p:cNvPr id="13" name="Rectangle 12"/>
          <p:cNvSpPr/>
          <p:nvPr/>
        </p:nvSpPr>
        <p:spPr>
          <a:xfrm>
            <a:off x="905014" y="3548878"/>
            <a:ext cx="2997937" cy="769441"/>
          </a:xfrm>
          <a:prstGeom prst="rect">
            <a:avLst/>
          </a:prstGeom>
        </p:spPr>
        <p:txBody>
          <a:bodyPr wrap="none">
            <a:spAutoFit/>
          </a:bodyPr>
          <a:lstStyle/>
          <a:p>
            <a:r>
              <a:rPr lang="en-AU" sz="4400" dirty="0">
                <a:solidFill>
                  <a:srgbClr val="FF9421"/>
                </a:solidFill>
                <a:latin typeface="Arial" panose="020B0604020202020204" pitchFamily="34" charset="0"/>
                <a:ea typeface="Calibri" panose="020F0502020204030204" pitchFamily="34" charset="0"/>
                <a:cs typeface="Arial" panose="020B0604020202020204" pitchFamily="34" charset="0"/>
              </a:rPr>
              <a:t>W</a:t>
            </a:r>
            <a:r>
              <a:rPr lang="en-AU" sz="2800" dirty="0" smtClean="0">
                <a:solidFill>
                  <a:srgbClr val="FF9421"/>
                </a:solidFill>
                <a:latin typeface="Arial" panose="020B0604020202020204" pitchFamily="34" charset="0"/>
                <a:ea typeface="Calibri" panose="020F0502020204030204" pitchFamily="34" charset="0"/>
                <a:cs typeface="Arial" panose="020B0604020202020204" pitchFamily="34" charset="0"/>
              </a:rPr>
              <a:t>orried about…</a:t>
            </a:r>
            <a:endParaRPr lang="en-AU" dirty="0"/>
          </a:p>
        </p:txBody>
      </p:sp>
      <p:sp>
        <p:nvSpPr>
          <p:cNvPr id="14" name="Oval 13"/>
          <p:cNvSpPr/>
          <p:nvPr/>
        </p:nvSpPr>
        <p:spPr>
          <a:xfrm>
            <a:off x="4962547" y="3336538"/>
            <a:ext cx="1162006" cy="1194119"/>
          </a:xfrm>
          <a:prstGeom prst="ellipse">
            <a:avLst/>
          </a:prstGeom>
          <a:noFill/>
          <a:ln w="107950">
            <a:solidFill>
              <a:srgbClr val="FF9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14738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Practice-centred collaboration</a:t>
            </a: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884" y="2059012"/>
            <a:ext cx="7680866" cy="4320487"/>
          </a:xfrm>
          <a:prstGeom prst="rect">
            <a:avLst/>
          </a:prstGeom>
        </p:spPr>
      </p:pic>
    </p:spTree>
    <p:extLst>
      <p:ext uri="{BB962C8B-B14F-4D97-AF65-F5344CB8AC3E}">
        <p14:creationId xmlns:p14="http://schemas.microsoft.com/office/powerpoint/2010/main" val="370986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Workshop overview</a:t>
            </a:r>
            <a:endParaRPr lang="en-AU" dirty="0"/>
          </a:p>
        </p:txBody>
      </p:sp>
      <p:sp>
        <p:nvSpPr>
          <p:cNvPr id="7" name="Content Placeholder 6"/>
          <p:cNvSpPr>
            <a:spLocks noGrp="1"/>
          </p:cNvSpPr>
          <p:nvPr>
            <p:ph idx="1"/>
          </p:nvPr>
        </p:nvSpPr>
        <p:spPr/>
        <p:txBody>
          <a:bodyPr/>
          <a:lstStyle/>
          <a:p>
            <a:pPr marL="457200" indent="-457200">
              <a:spcBef>
                <a:spcPts val="600"/>
              </a:spcBef>
            </a:pPr>
            <a:r>
              <a:rPr lang="en-AU" dirty="0">
                <a:solidFill>
                  <a:schemeClr val="tx1">
                    <a:lumMod val="65000"/>
                    <a:lumOff val="35000"/>
                  </a:schemeClr>
                </a:solidFill>
              </a:rPr>
              <a:t>Why look at </a:t>
            </a:r>
            <a:r>
              <a:rPr lang="en-AU" dirty="0" smtClean="0">
                <a:solidFill>
                  <a:schemeClr val="tx1">
                    <a:lumMod val="65000"/>
                    <a:lumOff val="35000"/>
                  </a:schemeClr>
                </a:solidFill>
              </a:rPr>
              <a:t>feedback?</a:t>
            </a:r>
          </a:p>
          <a:p>
            <a:pPr marL="457200" indent="-457200">
              <a:spcBef>
                <a:spcPts val="600"/>
              </a:spcBef>
            </a:pPr>
            <a:r>
              <a:rPr lang="en-AU" dirty="0" smtClean="0">
                <a:solidFill>
                  <a:schemeClr val="tx1">
                    <a:lumMod val="65000"/>
                    <a:lumOff val="35000"/>
                  </a:schemeClr>
                </a:solidFill>
              </a:rPr>
              <a:t>Feedback definition</a:t>
            </a:r>
            <a:endParaRPr lang="en-AU" dirty="0">
              <a:solidFill>
                <a:schemeClr val="tx1">
                  <a:lumMod val="65000"/>
                  <a:lumOff val="35000"/>
                </a:schemeClr>
              </a:solidFill>
            </a:endParaRPr>
          </a:p>
          <a:p>
            <a:pPr marL="457200" indent="-457200">
              <a:spcBef>
                <a:spcPts val="600"/>
              </a:spcBef>
            </a:pPr>
            <a:r>
              <a:rPr lang="en-AU" dirty="0" smtClean="0">
                <a:solidFill>
                  <a:schemeClr val="tx1">
                    <a:lumMod val="65000"/>
                    <a:lumOff val="35000"/>
                  </a:schemeClr>
                </a:solidFill>
              </a:rPr>
              <a:t>Feedback in our context</a:t>
            </a:r>
            <a:endParaRPr lang="en-AU" dirty="0">
              <a:solidFill>
                <a:schemeClr val="tx1">
                  <a:lumMod val="65000"/>
                  <a:lumOff val="35000"/>
                </a:schemeClr>
              </a:solidFill>
            </a:endParaRPr>
          </a:p>
          <a:p>
            <a:pPr marL="457200" indent="-457200">
              <a:spcBef>
                <a:spcPts val="600"/>
              </a:spcBef>
            </a:pPr>
            <a:r>
              <a:rPr lang="en-AU" dirty="0" smtClean="0">
                <a:solidFill>
                  <a:schemeClr val="tx1">
                    <a:lumMod val="65000"/>
                    <a:lumOff val="35000"/>
                  </a:schemeClr>
                </a:solidFill>
              </a:rPr>
              <a:t>Feedback questions</a:t>
            </a:r>
            <a:endParaRPr lang="en-AU" dirty="0">
              <a:solidFill>
                <a:schemeClr val="tx1">
                  <a:lumMod val="65000"/>
                  <a:lumOff val="35000"/>
                </a:schemeClr>
              </a:solidFill>
            </a:endParaRPr>
          </a:p>
          <a:p>
            <a:pPr marL="457200" indent="-457200">
              <a:spcBef>
                <a:spcPts val="600"/>
              </a:spcBef>
            </a:pPr>
            <a:r>
              <a:rPr lang="en-AU" dirty="0">
                <a:solidFill>
                  <a:schemeClr val="tx1">
                    <a:lumMod val="65000"/>
                    <a:lumOff val="35000"/>
                  </a:schemeClr>
                </a:solidFill>
              </a:rPr>
              <a:t>Feedback </a:t>
            </a:r>
            <a:r>
              <a:rPr lang="en-AU" dirty="0" smtClean="0">
                <a:solidFill>
                  <a:schemeClr val="tx1">
                    <a:lumMod val="65000"/>
                    <a:lumOff val="35000"/>
                  </a:schemeClr>
                </a:solidFill>
              </a:rPr>
              <a:t>levels</a:t>
            </a:r>
          </a:p>
          <a:p>
            <a:pPr marL="457200" indent="-457200">
              <a:spcBef>
                <a:spcPts val="600"/>
              </a:spcBef>
            </a:pPr>
            <a:r>
              <a:rPr lang="en-AU" dirty="0" smtClean="0">
                <a:solidFill>
                  <a:schemeClr val="tx1">
                    <a:lumMod val="65000"/>
                    <a:lumOff val="35000"/>
                  </a:schemeClr>
                </a:solidFill>
              </a:rPr>
              <a:t>Praise for </a:t>
            </a:r>
            <a:r>
              <a:rPr lang="en-AU" dirty="0" smtClean="0">
                <a:solidFill>
                  <a:schemeClr val="tx1">
                    <a:lumMod val="65000"/>
                    <a:lumOff val="35000"/>
                  </a:schemeClr>
                </a:solidFill>
              </a:rPr>
              <a:t>effort</a:t>
            </a:r>
          </a:p>
          <a:p>
            <a:pPr marL="457200" indent="-457200">
              <a:spcBef>
                <a:spcPts val="600"/>
              </a:spcBef>
            </a:pPr>
            <a:r>
              <a:rPr lang="en-AU" dirty="0" smtClean="0">
                <a:solidFill>
                  <a:schemeClr val="tx1">
                    <a:lumMod val="65000"/>
                    <a:lumOff val="35000"/>
                  </a:schemeClr>
                </a:solidFill>
              </a:rPr>
              <a:t>Practiced-centred collaboration</a:t>
            </a:r>
            <a:endParaRPr lang="en-AU" dirty="0">
              <a:solidFill>
                <a:schemeClr val="tx1">
                  <a:lumMod val="65000"/>
                  <a:lumOff val="35000"/>
                </a:schemeClr>
              </a:solidFill>
            </a:endParaRPr>
          </a:p>
          <a:p>
            <a:pPr marL="457200" indent="-457200">
              <a:spcBef>
                <a:spcPts val="600"/>
              </a:spcBef>
            </a:pPr>
            <a:r>
              <a:rPr lang="en-AU" dirty="0">
                <a:solidFill>
                  <a:schemeClr val="tx1">
                    <a:lumMod val="65000"/>
                    <a:lumOff val="35000"/>
                  </a:schemeClr>
                </a:solidFill>
              </a:rPr>
              <a:t>Feedback </a:t>
            </a:r>
            <a:r>
              <a:rPr lang="en-AU" dirty="0" smtClean="0">
                <a:solidFill>
                  <a:schemeClr val="tx1">
                    <a:lumMod val="65000"/>
                    <a:lumOff val="35000"/>
                  </a:schemeClr>
                </a:solidFill>
              </a:rPr>
              <a:t>strategies in the classroom</a:t>
            </a:r>
          </a:p>
          <a:p>
            <a:pPr marL="457200" indent="-457200">
              <a:spcBef>
                <a:spcPts val="600"/>
              </a:spcBef>
            </a:pPr>
            <a:r>
              <a:rPr lang="en-AU" dirty="0" smtClean="0">
                <a:solidFill>
                  <a:schemeClr val="tx1">
                    <a:lumMod val="65000"/>
                    <a:lumOff val="35000"/>
                  </a:schemeClr>
                </a:solidFill>
              </a:rPr>
              <a:t>Planning for action</a:t>
            </a:r>
            <a:endParaRPr lang="en-AU" dirty="0">
              <a:solidFill>
                <a:schemeClr val="tx1">
                  <a:lumMod val="65000"/>
                  <a:lumOff val="35000"/>
                </a:schemeClr>
              </a:solidFill>
            </a:endParaRPr>
          </a:p>
        </p:txBody>
      </p:sp>
    </p:spTree>
    <p:extLst>
      <p:ext uri="{BB962C8B-B14F-4D97-AF65-F5344CB8AC3E}">
        <p14:creationId xmlns:p14="http://schemas.microsoft.com/office/powerpoint/2010/main" val="321392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Feedback strategies in the classroom</a:t>
            </a:r>
            <a:endParaRPr lang="en-AU" dirty="0"/>
          </a:p>
        </p:txBody>
      </p:sp>
      <p:pic>
        <p:nvPicPr>
          <p:cNvPr id="3" name="Picture 2"/>
          <p:cNvPicPr>
            <a:picLocks noChangeAspect="1"/>
          </p:cNvPicPr>
          <p:nvPr/>
        </p:nvPicPr>
        <p:blipFill>
          <a:blip r:embed="rId3"/>
          <a:stretch>
            <a:fillRect/>
          </a:stretch>
        </p:blipFill>
        <p:spPr>
          <a:xfrm>
            <a:off x="907043" y="1888435"/>
            <a:ext cx="6672834" cy="4704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8084011" y="1886680"/>
            <a:ext cx="3328416" cy="4709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1080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0884" y="229446"/>
            <a:ext cx="8662638" cy="1325563"/>
          </a:xfrm>
        </p:spPr>
        <p:txBody>
          <a:bodyPr>
            <a:normAutofit/>
          </a:bodyPr>
          <a:lstStyle/>
          <a:p>
            <a:r>
              <a:rPr lang="en-AU" dirty="0" smtClean="0"/>
              <a:t>Activity </a:t>
            </a:r>
            <a:r>
              <a:rPr lang="en-AU" dirty="0" smtClean="0"/>
              <a:t>7: </a:t>
            </a:r>
            <a:r>
              <a:rPr lang="en-AU" dirty="0" smtClean="0"/>
              <a:t>Building student capability</a:t>
            </a:r>
            <a:endParaRPr lang="en-AU" dirty="0"/>
          </a:p>
        </p:txBody>
      </p:sp>
      <p:sp>
        <p:nvSpPr>
          <p:cNvPr id="7" name="Content Placeholder 6"/>
          <p:cNvSpPr>
            <a:spLocks noGrp="1"/>
          </p:cNvSpPr>
          <p:nvPr>
            <p:ph idx="1"/>
          </p:nvPr>
        </p:nvSpPr>
        <p:spPr>
          <a:xfrm>
            <a:off x="2510884" y="2880572"/>
            <a:ext cx="8258716" cy="4351338"/>
          </a:xfrm>
        </p:spPr>
        <p:txBody>
          <a:bodyPr>
            <a:noAutofit/>
          </a:bodyPr>
          <a:lstStyle/>
          <a:p>
            <a:pPr marL="0" indent="0">
              <a:buNone/>
            </a:pPr>
            <a:endParaRPr lang="en-AU" sz="2400" dirty="0" smtClean="0"/>
          </a:p>
          <a:p>
            <a:pPr marL="514350" indent="-514350">
              <a:buFont typeface="+mj-lt"/>
              <a:buAutoNum type="arabicPeriod"/>
            </a:pPr>
            <a:r>
              <a:rPr lang="en-AU" dirty="0"/>
              <a:t>What skills do our students need to:</a:t>
            </a:r>
          </a:p>
          <a:p>
            <a:pPr marL="971550" lvl="1" indent="-514350"/>
            <a:r>
              <a:rPr lang="en-AU" sz="2800" dirty="0"/>
              <a:t>l</a:t>
            </a:r>
            <a:r>
              <a:rPr lang="en-AU" sz="2800" dirty="0" smtClean="0"/>
              <a:t>isten to and understand </a:t>
            </a:r>
            <a:r>
              <a:rPr lang="en-AU" sz="2800" dirty="0"/>
              <a:t>feedback?</a:t>
            </a:r>
          </a:p>
          <a:p>
            <a:pPr marL="971550" lvl="1" indent="-514350"/>
            <a:r>
              <a:rPr lang="en-AU" sz="2800" dirty="0" smtClean="0"/>
              <a:t>use </a:t>
            </a:r>
            <a:r>
              <a:rPr lang="en-AU" sz="2800" dirty="0"/>
              <a:t>feedback?</a:t>
            </a:r>
          </a:p>
          <a:p>
            <a:pPr marL="971550" lvl="1" indent="-514350"/>
            <a:r>
              <a:rPr lang="en-AU" sz="2800" dirty="0"/>
              <a:t>provide feedback?</a:t>
            </a:r>
          </a:p>
          <a:p>
            <a:pPr marL="971550" lvl="1" indent="-514350">
              <a:buFont typeface="+mj-lt"/>
              <a:buAutoNum type="arabicPeriod"/>
            </a:pPr>
            <a:endParaRPr lang="en-AU" sz="2800" dirty="0"/>
          </a:p>
          <a:p>
            <a:pPr marL="514350" indent="-514350">
              <a:buFont typeface="+mj-lt"/>
              <a:buAutoNum type="arabicPeriod"/>
            </a:pPr>
            <a:r>
              <a:rPr lang="en-AU" dirty="0"/>
              <a:t>What activities will help </a:t>
            </a:r>
            <a:r>
              <a:rPr lang="en-AU" sz="2400" dirty="0"/>
              <a:t>our</a:t>
            </a:r>
            <a:r>
              <a:rPr lang="en-AU" dirty="0"/>
              <a:t> students </a:t>
            </a:r>
            <a:r>
              <a:rPr lang="en-AU" dirty="0" smtClean="0"/>
              <a:t>build </a:t>
            </a:r>
            <a:r>
              <a:rPr lang="en-AU" dirty="0"/>
              <a:t>these skills?</a:t>
            </a:r>
          </a:p>
          <a:p>
            <a:pPr marL="0" indent="0">
              <a:buNone/>
            </a:pPr>
            <a:endParaRPr lang="en-AU" sz="2400" dirty="0"/>
          </a:p>
          <a:p>
            <a:pPr marL="0" indent="0">
              <a:buNone/>
            </a:pPr>
            <a:endParaRPr lang="en-AU" sz="2400" dirty="0" smtClean="0"/>
          </a:p>
          <a:p>
            <a:pPr marL="0" indent="0">
              <a:buNone/>
            </a:pPr>
            <a:endParaRPr lang="en-AU" sz="2400" dirty="0"/>
          </a:p>
        </p:txBody>
      </p:sp>
      <p:sp>
        <p:nvSpPr>
          <p:cNvPr id="2" name="Rectangle 1"/>
          <p:cNvSpPr/>
          <p:nvPr/>
        </p:nvSpPr>
        <p:spPr>
          <a:xfrm>
            <a:off x="2510884" y="1555009"/>
            <a:ext cx="9126934" cy="1384995"/>
          </a:xfrm>
          <a:prstGeom prst="rect">
            <a:avLst/>
          </a:prstGeom>
        </p:spPr>
        <p:txBody>
          <a:bodyPr wrap="square">
            <a:spAutoFit/>
          </a:bodyPr>
          <a:lstStyle/>
          <a:p>
            <a:r>
              <a:rPr lang="en-AU" sz="2800" i="1" dirty="0">
                <a:solidFill>
                  <a:srgbClr val="FF9421"/>
                </a:solidFill>
                <a:latin typeface="Arial" panose="020B0604020202020204" pitchFamily="34" charset="0"/>
                <a:ea typeface="Calibri" panose="020F0502020204030204" pitchFamily="34" charset="0"/>
                <a:cs typeface="Arial" panose="020B0604020202020204" pitchFamily="34" charset="0"/>
              </a:rPr>
              <a:t>“Feedback should be creating a cognitive response not an emotional reaction. That’s what we want the feedback to do</a:t>
            </a:r>
            <a:r>
              <a:rPr lang="en-AU" sz="2800" i="1" dirty="0" smtClean="0">
                <a:solidFill>
                  <a:srgbClr val="FF9421"/>
                </a:solidFill>
                <a:latin typeface="Arial" panose="020B0604020202020204" pitchFamily="34" charset="0"/>
                <a:ea typeface="Calibri" panose="020F0502020204030204" pitchFamily="34" charset="0"/>
                <a:cs typeface="Arial" panose="020B0604020202020204" pitchFamily="34" charset="0"/>
              </a:rPr>
              <a:t>.” </a:t>
            </a:r>
            <a:r>
              <a:rPr lang="en-AU" sz="2800" dirty="0" smtClean="0">
                <a:solidFill>
                  <a:srgbClr val="FF9421"/>
                </a:solidFill>
                <a:latin typeface="Arial" panose="020B0604020202020204" pitchFamily="34" charset="0"/>
                <a:cs typeface="Arial" panose="020B0604020202020204" pitchFamily="34" charset="0"/>
              </a:rPr>
              <a:t>Richardson </a:t>
            </a:r>
            <a:r>
              <a:rPr lang="en-AU" sz="2800" dirty="0" smtClean="0">
                <a:solidFill>
                  <a:srgbClr val="FF9421"/>
                </a:solidFill>
                <a:latin typeface="Arial" panose="020B0604020202020204" pitchFamily="34" charset="0"/>
                <a:cs typeface="Arial" panose="020B0604020202020204" pitchFamily="34" charset="0"/>
              </a:rPr>
              <a:t>Primary School</a:t>
            </a:r>
            <a:endParaRPr lang="en-AU" sz="2800" dirty="0">
              <a:solidFill>
                <a:srgbClr val="FF94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499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46742" y="204656"/>
            <a:ext cx="8662638" cy="1325563"/>
          </a:xfrm>
        </p:spPr>
        <p:txBody>
          <a:bodyPr>
            <a:normAutofit/>
          </a:bodyPr>
          <a:lstStyle/>
          <a:p>
            <a:r>
              <a:rPr lang="en-AU" dirty="0"/>
              <a:t>Activity </a:t>
            </a:r>
            <a:r>
              <a:rPr lang="en-AU" dirty="0"/>
              <a:t>8</a:t>
            </a:r>
            <a:r>
              <a:rPr lang="en-AU" dirty="0" smtClean="0"/>
              <a:t> </a:t>
            </a:r>
            <a:r>
              <a:rPr lang="en-AU" dirty="0"/>
              <a:t>– Enablers and </a:t>
            </a:r>
            <a:r>
              <a:rPr lang="en-AU" dirty="0" smtClean="0"/>
              <a:t>barriers</a:t>
            </a:r>
            <a:endParaRPr lang="en-AU" dirty="0"/>
          </a:p>
        </p:txBody>
      </p:sp>
      <p:sp>
        <p:nvSpPr>
          <p:cNvPr id="11" name="Right Arrow 10"/>
          <p:cNvSpPr/>
          <p:nvPr/>
        </p:nvSpPr>
        <p:spPr>
          <a:xfrm>
            <a:off x="2779483" y="1738768"/>
            <a:ext cx="3949831" cy="2017336"/>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rot="10800000">
            <a:off x="5337630" y="3481430"/>
            <a:ext cx="3949831" cy="2017336"/>
          </a:xfrm>
          <a:prstGeom prst="rightArrow">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670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Planning for action</a:t>
            </a:r>
            <a:endParaRPr lang="en-AU" dirty="0"/>
          </a:p>
        </p:txBody>
      </p:sp>
      <p:pic>
        <p:nvPicPr>
          <p:cNvPr id="2" name="Picture 1"/>
          <p:cNvPicPr>
            <a:picLocks noChangeAspect="1"/>
          </p:cNvPicPr>
          <p:nvPr/>
        </p:nvPicPr>
        <p:blipFill>
          <a:blip r:embed="rId3"/>
          <a:stretch>
            <a:fillRect/>
          </a:stretch>
        </p:blipFill>
        <p:spPr>
          <a:xfrm>
            <a:off x="3038094" y="1570232"/>
            <a:ext cx="3365754" cy="4779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6672992" y="1570232"/>
            <a:ext cx="3365754" cy="477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6035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0" indent="0">
              <a:buNone/>
            </a:pPr>
            <a:endParaRPr lang="en-AU" sz="2400" dirty="0" smtClean="0"/>
          </a:p>
          <a:p>
            <a:pPr marL="0" indent="0">
              <a:buNone/>
            </a:pPr>
            <a:endParaRPr lang="en-AU" sz="2400" dirty="0"/>
          </a:p>
          <a:p>
            <a:pPr marL="0" indent="0">
              <a:buNone/>
            </a:pPr>
            <a:endParaRPr lang="en-AU" sz="2400" dirty="0" smtClean="0"/>
          </a:p>
          <a:p>
            <a:pPr marL="0" indent="0">
              <a:buNone/>
            </a:pPr>
            <a:endParaRPr lang="en-AU" sz="2400" dirty="0"/>
          </a:p>
          <a:p>
            <a:pPr marL="0" indent="0">
              <a:buNone/>
            </a:pPr>
            <a:endParaRPr lang="en-AU" sz="2400" dirty="0" smtClean="0"/>
          </a:p>
          <a:p>
            <a:pPr marL="0" indent="0">
              <a:buNone/>
            </a:pPr>
            <a:endParaRPr lang="en-AU" sz="2400" dirty="0"/>
          </a:p>
        </p:txBody>
      </p:sp>
      <p:sp>
        <p:nvSpPr>
          <p:cNvPr id="5" name="Title 3"/>
          <p:cNvSpPr>
            <a:spLocks noGrp="1"/>
          </p:cNvSpPr>
          <p:nvPr>
            <p:ph type="title"/>
          </p:nvPr>
        </p:nvSpPr>
        <p:spPr>
          <a:xfrm>
            <a:off x="2510884" y="398463"/>
            <a:ext cx="8662638" cy="1325563"/>
          </a:xfrm>
        </p:spPr>
        <p:txBody>
          <a:bodyPr/>
          <a:lstStyle/>
          <a:p>
            <a:r>
              <a:rPr lang="en-AU" dirty="0" smtClean="0"/>
              <a:t>Next steps</a:t>
            </a:r>
            <a:endParaRPr lang="en-AU"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2" t="2122"/>
          <a:stretch/>
        </p:blipFill>
        <p:spPr>
          <a:xfrm>
            <a:off x="0" y="1923347"/>
            <a:ext cx="12191999" cy="5159505"/>
          </a:xfrm>
          <a:prstGeom prst="rect">
            <a:avLst/>
          </a:prstGeom>
        </p:spPr>
      </p:pic>
    </p:spTree>
    <p:extLst>
      <p:ext uri="{BB962C8B-B14F-4D97-AF65-F5344CB8AC3E}">
        <p14:creationId xmlns:p14="http://schemas.microsoft.com/office/powerpoint/2010/main" val="118870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Activity 1: Warm-up </a:t>
            </a:r>
          </a:p>
        </p:txBody>
      </p:sp>
      <p:sp>
        <p:nvSpPr>
          <p:cNvPr id="7" name="Content Placeholder 6"/>
          <p:cNvSpPr>
            <a:spLocks noGrp="1"/>
          </p:cNvSpPr>
          <p:nvPr>
            <p:ph idx="1"/>
          </p:nvPr>
        </p:nvSpPr>
        <p:spPr/>
        <p:txBody>
          <a:bodyPr/>
          <a:lstStyle/>
          <a:p>
            <a:pPr marL="514350" indent="-514350">
              <a:buFont typeface="+mj-lt"/>
              <a:buAutoNum type="arabicPeriod"/>
            </a:pPr>
            <a:r>
              <a:rPr lang="en-AU" dirty="0" smtClean="0">
                <a:solidFill>
                  <a:schemeClr val="tx1">
                    <a:lumMod val="65000"/>
                    <a:lumOff val="35000"/>
                  </a:schemeClr>
                </a:solidFill>
              </a:rPr>
              <a:t>ALL students can achieve significant learning growth</a:t>
            </a:r>
          </a:p>
          <a:p>
            <a:pPr marL="514350" indent="-514350">
              <a:buFont typeface="+mj-lt"/>
              <a:buAutoNum type="arabicPeriod"/>
            </a:pPr>
            <a:r>
              <a:rPr lang="en-AU" dirty="0" smtClean="0">
                <a:solidFill>
                  <a:schemeClr val="tx1">
                    <a:lumMod val="65000"/>
                    <a:lumOff val="35000"/>
                  </a:schemeClr>
                </a:solidFill>
              </a:rPr>
              <a:t>My beliefs about teaching and learning impact the way I teach</a:t>
            </a:r>
            <a:endParaRPr lang="en-AU" dirty="0">
              <a:solidFill>
                <a:schemeClr val="tx1">
                  <a:lumMod val="65000"/>
                  <a:lumOff val="35000"/>
                </a:schemeClr>
              </a:solidFill>
            </a:endParaRPr>
          </a:p>
          <a:p>
            <a:pPr marL="514350" indent="-514350">
              <a:buFont typeface="+mj-lt"/>
              <a:buAutoNum type="arabicPeriod"/>
            </a:pPr>
            <a:r>
              <a:rPr lang="en-AU" dirty="0" smtClean="0">
                <a:solidFill>
                  <a:schemeClr val="tx1">
                    <a:lumMod val="65000"/>
                    <a:lumOff val="35000"/>
                  </a:schemeClr>
                </a:solidFill>
              </a:rPr>
              <a:t>I </a:t>
            </a:r>
            <a:r>
              <a:rPr lang="en-AU" dirty="0">
                <a:solidFill>
                  <a:schemeClr val="tx1">
                    <a:lumMod val="65000"/>
                    <a:lumOff val="35000"/>
                  </a:schemeClr>
                </a:solidFill>
              </a:rPr>
              <a:t>am aware of the impact of my teaching on my students</a:t>
            </a:r>
          </a:p>
          <a:p>
            <a:pPr marL="514350" indent="-514350">
              <a:buFont typeface="+mj-lt"/>
              <a:buAutoNum type="arabicPeriod"/>
            </a:pPr>
            <a:r>
              <a:rPr lang="en-AU" dirty="0">
                <a:solidFill>
                  <a:schemeClr val="tx1">
                    <a:lumMod val="65000"/>
                    <a:lumOff val="35000"/>
                  </a:schemeClr>
                </a:solidFill>
              </a:rPr>
              <a:t>My aim is to make my students </a:t>
            </a:r>
            <a:r>
              <a:rPr lang="en-AU" dirty="0" smtClean="0">
                <a:solidFill>
                  <a:schemeClr val="tx1">
                    <a:lumMod val="65000"/>
                    <a:lumOff val="35000"/>
                  </a:schemeClr>
                </a:solidFill>
              </a:rPr>
              <a:t>self-regulated </a:t>
            </a:r>
            <a:r>
              <a:rPr lang="en-AU" dirty="0" smtClean="0">
                <a:solidFill>
                  <a:schemeClr val="tx1">
                    <a:lumMod val="65000"/>
                    <a:lumOff val="35000"/>
                  </a:schemeClr>
                </a:solidFill>
              </a:rPr>
              <a:t>learners.</a:t>
            </a:r>
            <a:endParaRPr lang="en-AU" dirty="0">
              <a:solidFill>
                <a:schemeClr val="tx1">
                  <a:lumMod val="65000"/>
                  <a:lumOff val="35000"/>
                </a:schemeClr>
              </a:solidFill>
            </a:endParaRPr>
          </a:p>
        </p:txBody>
      </p:sp>
    </p:spTree>
    <p:extLst>
      <p:ext uri="{BB962C8B-B14F-4D97-AF65-F5344CB8AC3E}">
        <p14:creationId xmlns:p14="http://schemas.microsoft.com/office/powerpoint/2010/main" val="5818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Why look at feedback?</a:t>
            </a:r>
          </a:p>
        </p:txBody>
      </p:sp>
      <p:sp>
        <p:nvSpPr>
          <p:cNvPr id="7" name="Content Placeholder 6"/>
          <p:cNvSpPr>
            <a:spLocks noGrp="1"/>
          </p:cNvSpPr>
          <p:nvPr>
            <p:ph idx="1"/>
          </p:nvPr>
        </p:nvSpPr>
        <p:spPr/>
        <p:txBody>
          <a:bodyPr/>
          <a:lstStyle/>
          <a:p>
            <a:pPr marL="0" lvl="0" indent="0">
              <a:buNone/>
              <a:defRPr/>
            </a:pPr>
            <a:r>
              <a:rPr lang="en-AU" sz="3200" b="1" dirty="0">
                <a:ea typeface="+mj-ea"/>
              </a:rPr>
              <a:t>What can effective feedback </a:t>
            </a:r>
            <a:r>
              <a:rPr lang="en-AU" sz="3200" b="1" dirty="0" smtClean="0">
                <a:ea typeface="+mj-ea"/>
              </a:rPr>
              <a:t>achieve?</a:t>
            </a:r>
            <a:endParaRPr lang="en-AU" sz="3200" b="1" dirty="0">
              <a:solidFill>
                <a:srgbClr val="FF0000"/>
              </a:solidFill>
              <a:ea typeface="+mj-ea"/>
            </a:endParaRPr>
          </a:p>
          <a:p>
            <a:pPr marL="342900" indent="-342900"/>
            <a:r>
              <a:rPr lang="en-AU" dirty="0"/>
              <a:t>Students increase effort</a:t>
            </a:r>
          </a:p>
          <a:p>
            <a:pPr marL="342900" indent="-342900"/>
            <a:r>
              <a:rPr lang="en-AU" dirty="0"/>
              <a:t>Students develop more effective learning strategies</a:t>
            </a:r>
          </a:p>
          <a:p>
            <a:pPr marL="342900" indent="-342900"/>
            <a:r>
              <a:rPr lang="en-AU" dirty="0"/>
              <a:t>Students increase autonomy and self-regulation</a:t>
            </a:r>
          </a:p>
          <a:p>
            <a:pPr marL="342900" indent="-342900"/>
            <a:r>
              <a:rPr lang="en-AU" dirty="0"/>
              <a:t>Teachers provide specific goals and criteria</a:t>
            </a:r>
          </a:p>
          <a:p>
            <a:pPr marL="342900" indent="-342900"/>
            <a:r>
              <a:rPr lang="en-AU" dirty="0"/>
              <a:t>Teachers understand the impact of their </a:t>
            </a:r>
            <a:r>
              <a:rPr lang="en-AU" dirty="0" smtClean="0"/>
              <a:t>teaching</a:t>
            </a:r>
            <a:endParaRPr lang="en-AU"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9408" y="91344"/>
            <a:ext cx="2649027" cy="2649027"/>
          </a:xfrm>
          <a:prstGeom prst="rect">
            <a:avLst/>
          </a:prstGeom>
        </p:spPr>
      </p:pic>
    </p:spTree>
    <p:extLst>
      <p:ext uri="{BB962C8B-B14F-4D97-AF65-F5344CB8AC3E}">
        <p14:creationId xmlns:p14="http://schemas.microsoft.com/office/powerpoint/2010/main" val="274093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Feedback definition</a:t>
            </a:r>
          </a:p>
        </p:txBody>
      </p:sp>
      <p:sp>
        <p:nvSpPr>
          <p:cNvPr id="7" name="Content Placeholder 6"/>
          <p:cNvSpPr>
            <a:spLocks noGrp="1"/>
          </p:cNvSpPr>
          <p:nvPr>
            <p:ph idx="1"/>
          </p:nvPr>
        </p:nvSpPr>
        <p:spPr>
          <a:xfrm>
            <a:off x="2510884" y="2005012"/>
            <a:ext cx="8662638" cy="3989132"/>
          </a:xfrm>
        </p:spPr>
        <p:txBody>
          <a:bodyPr>
            <a:normAutofit/>
          </a:bodyPr>
          <a:lstStyle/>
          <a:p>
            <a:pPr marL="0" indent="0">
              <a:buNone/>
            </a:pPr>
            <a:r>
              <a:rPr lang="en-AU" sz="3200" b="1" dirty="0"/>
              <a:t>Feedback is information: </a:t>
            </a:r>
          </a:p>
          <a:p>
            <a:pPr marL="342900" indent="-342900"/>
            <a:r>
              <a:rPr lang="en-AU" dirty="0"/>
              <a:t>for the learner and teacher about the learner’s performance </a:t>
            </a:r>
          </a:p>
          <a:p>
            <a:pPr marL="342900" indent="-342900"/>
            <a:r>
              <a:rPr lang="en-AU" dirty="0"/>
              <a:t>about performance relative to learning goals </a:t>
            </a:r>
          </a:p>
          <a:p>
            <a:pPr marL="342900" indent="-342900"/>
            <a:r>
              <a:rPr lang="en-AU" dirty="0"/>
              <a:t>based on evidence of learning </a:t>
            </a:r>
          </a:p>
          <a:p>
            <a:pPr marL="342900" indent="-342900"/>
            <a:r>
              <a:rPr lang="en-AU" dirty="0"/>
              <a:t>from the teacher, the student or peers </a:t>
            </a:r>
          </a:p>
          <a:p>
            <a:pPr marL="342900" indent="-342900"/>
            <a:r>
              <a:rPr lang="en-AU" dirty="0"/>
              <a:t>t</a:t>
            </a:r>
            <a:r>
              <a:rPr lang="en-AU" dirty="0" smtClean="0"/>
              <a:t>hat leads </a:t>
            </a:r>
            <a:r>
              <a:rPr lang="en-AU" dirty="0"/>
              <a:t>to changes in teacher and student </a:t>
            </a:r>
            <a:r>
              <a:rPr lang="en-AU" dirty="0" smtClean="0"/>
              <a:t>behaviour.</a:t>
            </a:r>
            <a:endParaRPr lang="en-AU" dirty="0"/>
          </a:p>
        </p:txBody>
      </p:sp>
      <p:sp>
        <p:nvSpPr>
          <p:cNvPr id="5" name="TextBox 4"/>
          <p:cNvSpPr txBox="1"/>
          <p:nvPr/>
        </p:nvSpPr>
        <p:spPr>
          <a:xfrm>
            <a:off x="2510884" y="6356350"/>
            <a:ext cx="184731" cy="369332"/>
          </a:xfrm>
          <a:prstGeom prst="rect">
            <a:avLst/>
          </a:prstGeom>
          <a:noFill/>
        </p:spPr>
        <p:txBody>
          <a:bodyPr wrap="none" rtlCol="0">
            <a:spAutoFit/>
          </a:bodyPr>
          <a:lstStyle/>
          <a:p>
            <a:endParaRPr lang="en-AU" dirty="0"/>
          </a:p>
        </p:txBody>
      </p:sp>
      <p:sp>
        <p:nvSpPr>
          <p:cNvPr id="8" name="Content Placeholder 6"/>
          <p:cNvSpPr txBox="1">
            <a:spLocks/>
          </p:cNvSpPr>
          <p:nvPr/>
        </p:nvSpPr>
        <p:spPr>
          <a:xfrm>
            <a:off x="2510881" y="6092890"/>
            <a:ext cx="9746436" cy="618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458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458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458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458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458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i="1" dirty="0" smtClean="0">
                <a:solidFill>
                  <a:schemeClr val="tx1">
                    <a:lumMod val="65000"/>
                    <a:lumOff val="35000"/>
                  </a:schemeClr>
                </a:solidFill>
              </a:rPr>
              <a:t>Drawn from the feedback definition in the </a:t>
            </a:r>
            <a:r>
              <a:rPr lang="en-AU" sz="1800" i="1" dirty="0" smtClean="0">
                <a:solidFill>
                  <a:schemeClr val="tx1">
                    <a:lumMod val="65000"/>
                    <a:lumOff val="35000"/>
                  </a:schemeClr>
                </a:solidFill>
                <a:hlinkClick r:id="rId3"/>
              </a:rPr>
              <a:t>Teaching and Learning Toolkit</a:t>
            </a:r>
            <a:r>
              <a:rPr lang="en-AU" sz="1800" i="1" dirty="0" smtClean="0">
                <a:solidFill>
                  <a:schemeClr val="tx1">
                    <a:lumMod val="65000"/>
                    <a:lumOff val="35000"/>
                  </a:schemeClr>
                </a:solidFill>
              </a:rPr>
              <a:t>.</a:t>
            </a:r>
            <a:endParaRPr lang="en-AU" sz="1800" i="1" dirty="0">
              <a:solidFill>
                <a:schemeClr val="tx1">
                  <a:lumMod val="65000"/>
                  <a:lumOff val="35000"/>
                </a:schemeClr>
              </a:solidFill>
            </a:endParaRPr>
          </a:p>
        </p:txBody>
      </p:sp>
    </p:spTree>
    <p:extLst>
      <p:ext uri="{BB962C8B-B14F-4D97-AF65-F5344CB8AC3E}">
        <p14:creationId xmlns:p14="http://schemas.microsoft.com/office/powerpoint/2010/main" val="330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solidFill>
                  <a:srgbClr val="007377"/>
                </a:solidFill>
              </a:rPr>
              <a:t>Feedback animation</a:t>
            </a:r>
            <a:endParaRPr lang="en-AU" dirty="0">
              <a:solidFill>
                <a:srgbClr val="007377"/>
              </a:solidFill>
            </a:endParaRPr>
          </a:p>
        </p:txBody>
      </p:sp>
      <p:pic>
        <p:nvPicPr>
          <p:cNvPr id="5" name="Picture 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2" t="1880" r="209"/>
          <a:stretch/>
        </p:blipFill>
        <p:spPr>
          <a:xfrm>
            <a:off x="-14989" y="1948721"/>
            <a:ext cx="12231974" cy="5134130"/>
          </a:xfrm>
          <a:prstGeom prst="rect">
            <a:avLst/>
          </a:prstGeom>
        </p:spPr>
      </p:pic>
    </p:spTree>
    <p:extLst>
      <p:ext uri="{BB962C8B-B14F-4D97-AF65-F5344CB8AC3E}">
        <p14:creationId xmlns:p14="http://schemas.microsoft.com/office/powerpoint/2010/main" val="817567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Why should we focus on feedback in our school?</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9107"/>
            <a:ext cx="12192000" cy="5238292"/>
          </a:xfrm>
          <a:prstGeom prst="rect">
            <a:avLst/>
          </a:prstGeom>
        </p:spPr>
      </p:pic>
    </p:spTree>
    <p:extLst>
      <p:ext uri="{BB962C8B-B14F-4D97-AF65-F5344CB8AC3E}">
        <p14:creationId xmlns:p14="http://schemas.microsoft.com/office/powerpoint/2010/main" val="3719909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solidFill>
                  <a:srgbClr val="007377"/>
                </a:solidFill>
              </a:rPr>
              <a:t>Factsheet</a:t>
            </a:r>
            <a:endParaRPr lang="en-AU" dirty="0">
              <a:solidFill>
                <a:srgbClr val="007377"/>
              </a:solidFill>
            </a:endParaRPr>
          </a:p>
        </p:txBody>
      </p:sp>
      <p:pic>
        <p:nvPicPr>
          <p:cNvPr id="2" name="Picture 1"/>
          <p:cNvPicPr>
            <a:picLocks noChangeAspect="1"/>
          </p:cNvPicPr>
          <p:nvPr/>
        </p:nvPicPr>
        <p:blipFill>
          <a:blip r:embed="rId3"/>
          <a:stretch>
            <a:fillRect/>
          </a:stretch>
        </p:blipFill>
        <p:spPr>
          <a:xfrm>
            <a:off x="2510884" y="1574292"/>
            <a:ext cx="6900100" cy="4883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181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solidFill>
                  <a:srgbClr val="B5BD00"/>
                </a:solidFill>
              </a:rPr>
              <a:t>Q1: Where </a:t>
            </a:r>
            <a:r>
              <a:rPr lang="en-AU" dirty="0" smtClean="0">
                <a:solidFill>
                  <a:srgbClr val="B5BD00"/>
                </a:solidFill>
              </a:rPr>
              <a:t>is the learner going?</a:t>
            </a:r>
            <a:endParaRPr lang="en-AU" sz="3200" dirty="0">
              <a:solidFill>
                <a:schemeClr val="tx1"/>
              </a:solidFill>
            </a:endParaRPr>
          </a:p>
        </p:txBody>
      </p:sp>
      <p:sp>
        <p:nvSpPr>
          <p:cNvPr id="7" name="Content Placeholder 6"/>
          <p:cNvSpPr>
            <a:spLocks noGrp="1"/>
          </p:cNvSpPr>
          <p:nvPr>
            <p:ph idx="1"/>
          </p:nvPr>
        </p:nvSpPr>
        <p:spPr>
          <a:xfrm>
            <a:off x="2510884" y="1724026"/>
            <a:ext cx="8662638" cy="4351338"/>
          </a:xfrm>
        </p:spPr>
        <p:txBody>
          <a:bodyPr>
            <a:noAutofit/>
          </a:bodyPr>
          <a:lstStyle/>
          <a:p>
            <a:pPr marL="0" indent="0">
              <a:spcBef>
                <a:spcPct val="0"/>
              </a:spcBef>
              <a:buNone/>
            </a:pPr>
            <a:r>
              <a:rPr lang="en-AU" sz="2300" dirty="0" smtClean="0">
                <a:solidFill>
                  <a:schemeClr val="tx1"/>
                </a:solidFill>
                <a:ea typeface="+mj-ea"/>
              </a:rPr>
              <a:t>Goals:</a:t>
            </a:r>
            <a:endParaRPr lang="en-AU" sz="2300" dirty="0">
              <a:solidFill>
                <a:schemeClr val="tx1"/>
              </a:solidFill>
              <a:ea typeface="+mj-ea"/>
            </a:endParaRPr>
          </a:p>
          <a:p>
            <a:r>
              <a:rPr lang="en-AU" sz="2300" dirty="0"/>
              <a:t>s</a:t>
            </a:r>
            <a:r>
              <a:rPr lang="en-AU" sz="2300" dirty="0" smtClean="0"/>
              <a:t>hould be appropriately challenging</a:t>
            </a:r>
          </a:p>
          <a:p>
            <a:r>
              <a:rPr lang="en-AU" sz="2300" dirty="0" smtClean="0"/>
              <a:t>should ensure students know where they are headed</a:t>
            </a:r>
          </a:p>
          <a:p>
            <a:r>
              <a:rPr lang="en-AU" sz="2300" dirty="0"/>
              <a:t>g</a:t>
            </a:r>
            <a:r>
              <a:rPr lang="en-AU" sz="2300" dirty="0" smtClean="0"/>
              <a:t>uide teachers in selecting teaching and learning activities</a:t>
            </a:r>
          </a:p>
          <a:p>
            <a:r>
              <a:rPr lang="en-AU" sz="2300" dirty="0"/>
              <a:t>p</a:t>
            </a:r>
            <a:r>
              <a:rPr lang="en-AU" sz="2300" dirty="0" smtClean="0"/>
              <a:t>rovide the basis for tracking progress and providing feedback</a:t>
            </a:r>
          </a:p>
          <a:p>
            <a:endParaRPr lang="en-AU" sz="2300" b="1" dirty="0"/>
          </a:p>
          <a:p>
            <a:pPr marL="0" indent="0">
              <a:spcBef>
                <a:spcPct val="0"/>
              </a:spcBef>
              <a:buNone/>
            </a:pPr>
            <a:r>
              <a:rPr lang="en-AU" sz="2300" dirty="0">
                <a:solidFill>
                  <a:schemeClr val="tx1"/>
                </a:solidFill>
                <a:ea typeface="+mj-ea"/>
              </a:rPr>
              <a:t>Practical techniques:</a:t>
            </a:r>
          </a:p>
          <a:p>
            <a:pPr lvl="3"/>
            <a:r>
              <a:rPr lang="en-AU" sz="2300" dirty="0"/>
              <a:t>Learning </a:t>
            </a:r>
            <a:r>
              <a:rPr lang="en-AU" sz="2300" dirty="0"/>
              <a:t>intentions and </a:t>
            </a:r>
          </a:p>
          <a:p>
            <a:pPr marL="1371600" lvl="3" indent="0">
              <a:buNone/>
            </a:pPr>
            <a:r>
              <a:rPr lang="en-AU" sz="2300" dirty="0"/>
              <a:t> </a:t>
            </a:r>
            <a:r>
              <a:rPr lang="en-AU" sz="2300" dirty="0"/>
              <a:t>  success criteria</a:t>
            </a:r>
          </a:p>
          <a:p>
            <a:pPr lvl="3"/>
            <a:r>
              <a:rPr lang="en-AU" sz="2300" dirty="0" smtClean="0"/>
              <a:t>Rubrics</a:t>
            </a:r>
            <a:endParaRPr lang="en-AU" sz="2300" dirty="0"/>
          </a:p>
          <a:p>
            <a:pPr lvl="3"/>
            <a:r>
              <a:rPr lang="en-AU" sz="2300" dirty="0"/>
              <a:t>Bump it up walls</a:t>
            </a:r>
          </a:p>
          <a:p>
            <a:pPr marL="0" indent="0">
              <a:buNone/>
            </a:pPr>
            <a:endParaRPr lang="en-AU" sz="2400" dirty="0" smtClean="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9740" y="-99147"/>
            <a:ext cx="3058445" cy="305844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4976" y="4050283"/>
            <a:ext cx="3639673" cy="2408144"/>
          </a:xfrm>
          <a:prstGeom prst="rect">
            <a:avLst/>
          </a:prstGeom>
        </p:spPr>
      </p:pic>
    </p:spTree>
    <p:extLst>
      <p:ext uri="{BB962C8B-B14F-4D97-AF65-F5344CB8AC3E}">
        <p14:creationId xmlns:p14="http://schemas.microsoft.com/office/powerpoint/2010/main" val="263966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573091d-3e6c-4d51-b144-855eda0e5a08">ADMIN1400-52-79</_dlc_DocId>
    <_dlc_DocIdUrl xmlns="1573091d-3e6c-4d51-b144-855eda0e5a08">
      <Url>https://intranet.aitsl.edu.au/_layouts/DocIdRedir.aspx?ID=ADMIN1400-52-79</Url>
      <Description>ADMIN1400-52-79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8D86DAB2D90043B4EFFC1F432B0EC6" ma:contentTypeVersion="0" ma:contentTypeDescription="Create a new document." ma:contentTypeScope="" ma:versionID="6cc5d819562e85355e9deda36f3ebf41">
  <xsd:schema xmlns:xsd="http://www.w3.org/2001/XMLSchema" xmlns:xs="http://www.w3.org/2001/XMLSchema" xmlns:p="http://schemas.microsoft.com/office/2006/metadata/properties" xmlns:ns2="1573091d-3e6c-4d51-b144-855eda0e5a08" targetNamespace="http://schemas.microsoft.com/office/2006/metadata/properties" ma:root="true" ma:fieldsID="61df86201f2526542c9ee487c3f89ffe" ns2:_="">
    <xsd:import namespace="1573091d-3e6c-4d51-b144-855eda0e5a0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3091d-3e6c-4d51-b144-855eda0e5a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47282-906E-4187-92B4-4C1B968D5D85}">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 ds:uri="1573091d-3e6c-4d51-b144-855eda0e5a0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DE75E1-925E-4DAB-B95A-CB4C2DA0C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3091d-3e6c-4d51-b144-855eda0e5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F0F00-EF62-4E4F-8C8D-5E0582893CEE}">
  <ds:schemaRefs>
    <ds:schemaRef ds:uri="http://schemas.microsoft.com/sharepoint/events"/>
  </ds:schemaRefs>
</ds:datastoreItem>
</file>

<file path=customXml/itemProps4.xml><?xml version="1.0" encoding="utf-8"?>
<ds:datastoreItem xmlns:ds="http://schemas.openxmlformats.org/officeDocument/2006/customXml" ds:itemID="{87F37ADB-4155-4811-90C8-A71A5BC54D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3636</TotalTime>
  <Words>7518</Words>
  <Application>Microsoft Office PowerPoint</Application>
  <PresentationFormat>Widescreen</PresentationFormat>
  <Paragraphs>767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Office Theme</vt:lpstr>
      <vt:lpstr>Effective Feedback</vt:lpstr>
      <vt:lpstr>Workshop overview</vt:lpstr>
      <vt:lpstr>Activity 1: Warm-up </vt:lpstr>
      <vt:lpstr>Why look at feedback?</vt:lpstr>
      <vt:lpstr>Feedback definition</vt:lpstr>
      <vt:lpstr>Feedback animation</vt:lpstr>
      <vt:lpstr>Why should we focus on feedback in our school?</vt:lpstr>
      <vt:lpstr>Factsheet</vt:lpstr>
      <vt:lpstr>Q1: Where is the learner going?</vt:lpstr>
      <vt:lpstr>Activity 2: Where is the learner going?  </vt:lpstr>
      <vt:lpstr>Q2: How is the learner going? </vt:lpstr>
      <vt:lpstr>Activity 3: How is the learner going? </vt:lpstr>
      <vt:lpstr>Q3: How to get there?  </vt:lpstr>
      <vt:lpstr>Activity 4: How to get there? </vt:lpstr>
      <vt:lpstr>Hattie &amp; Timperley’s four levels of feedback</vt:lpstr>
      <vt:lpstr>Activity 5 – Four levels of feedback  </vt:lpstr>
      <vt:lpstr>Praise for effort</vt:lpstr>
      <vt:lpstr>Activity 6: Praise for effort</vt:lpstr>
      <vt:lpstr>Practice-centred collaboration</vt:lpstr>
      <vt:lpstr>Feedback strategies in the classroom</vt:lpstr>
      <vt:lpstr>Activity 7: Building student capability</vt:lpstr>
      <vt:lpstr>Activity 8 – Enablers and barriers</vt:lpstr>
      <vt:lpstr>Planning for action</vt:lpstr>
      <vt:lpstr>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Caleo</dc:creator>
  <cp:lastModifiedBy>Nic Ridge</cp:lastModifiedBy>
  <cp:revision>293</cp:revision>
  <cp:lastPrinted>2017-05-21T23:25:24Z</cp:lastPrinted>
  <dcterms:created xsi:type="dcterms:W3CDTF">2016-10-21T02:54:21Z</dcterms:created>
  <dcterms:modified xsi:type="dcterms:W3CDTF">2017-05-22T03:29:33Z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7c68dac4-e4c9-414d-a46c-a8e31e7a8a26</vt:lpwstr>
  </property>
  <property fmtid="{D5CDD505-2E9C-101B-9397-08002B2CF9AE}" pid="3" name="ContentTypeId">
    <vt:lpwstr>0x0101002D8D86DAB2D90043B4EFFC1F432B0EC6</vt:lpwstr>
  </property>
</Properties>
</file>